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63" r:id="rId2"/>
    <p:sldId id="286" r:id="rId3"/>
    <p:sldId id="282" r:id="rId4"/>
    <p:sldId id="316" r:id="rId5"/>
    <p:sldId id="285" r:id="rId6"/>
    <p:sldId id="317" r:id="rId7"/>
    <p:sldId id="319" r:id="rId8"/>
    <p:sldId id="324" r:id="rId9"/>
    <p:sldId id="325" r:id="rId10"/>
    <p:sldId id="326" r:id="rId11"/>
    <p:sldId id="327" r:id="rId12"/>
    <p:sldId id="321" r:id="rId13"/>
    <p:sldId id="323" r:id="rId14"/>
    <p:sldId id="320" r:id="rId15"/>
    <p:sldId id="288" r:id="rId16"/>
    <p:sldId id="289" r:id="rId17"/>
    <p:sldId id="290" r:id="rId18"/>
    <p:sldId id="312" r:id="rId19"/>
    <p:sldId id="315" r:id="rId20"/>
    <p:sldId id="314" r:id="rId21"/>
    <p:sldId id="292" r:id="rId22"/>
    <p:sldId id="293" r:id="rId23"/>
    <p:sldId id="294" r:id="rId24"/>
    <p:sldId id="295" r:id="rId25"/>
    <p:sldId id="298" r:id="rId26"/>
    <p:sldId id="299" r:id="rId27"/>
    <p:sldId id="30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7780"/>
    <a:srgbClr val="D74100"/>
    <a:srgbClr val="000000"/>
    <a:srgbClr val="404040"/>
    <a:srgbClr val="6D777E"/>
    <a:srgbClr val="F76900"/>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6963C-BF3E-4586-9E1B-B61B658A9016}" v="45" dt="2023-11-28T00:26:14.289"/>
  </p1510:revLst>
</p1510:revInfo>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66"/>
    <p:restoredTop sz="95710"/>
  </p:normalViewPr>
  <p:slideViewPr>
    <p:cSldViewPr snapToGrid="0" snapToObjects="1">
      <p:cViewPr varScale="1">
        <p:scale>
          <a:sx n="116" d="100"/>
          <a:sy n="116" d="100"/>
        </p:scale>
        <p:origin x="1248" y="82"/>
      </p:cViewPr>
      <p:guideLst/>
    </p:cSldViewPr>
  </p:slideViewPr>
  <p:outlineViewPr>
    <p:cViewPr>
      <p:scale>
        <a:sx n="33" d="100"/>
        <a:sy n="33" d="100"/>
      </p:scale>
      <p:origin x="0" y="-1272"/>
    </p:cViewPr>
  </p:outlineViewPr>
  <p:notesTextViewPr>
    <p:cViewPr>
      <p:scale>
        <a:sx n="1" d="1"/>
        <a:sy n="1" d="1"/>
      </p:scale>
      <p:origin x="0" y="0"/>
    </p:cViewPr>
  </p:notesTextViewPr>
  <p:sorterViewPr>
    <p:cViewPr>
      <p:scale>
        <a:sx n="152" d="100"/>
        <a:sy n="152" d="100"/>
      </p:scale>
      <p:origin x="0" y="0"/>
    </p:cViewPr>
  </p:sorterViewPr>
  <p:notesViewPr>
    <p:cSldViewPr snapToGrid="0" snapToObjects="1">
      <p:cViewPr varScale="1">
        <p:scale>
          <a:sx n="114" d="100"/>
          <a:sy n="114" d="100"/>
        </p:scale>
        <p:origin x="354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prakash Chandran Govindhasamy Shankar" userId="f41e780b-6089-4065-a48b-e1a91be2de77" providerId="ADAL" clId="{32C6963C-BF3E-4586-9E1B-B61B658A9016}"/>
    <pc:docChg chg="undo custSel addSld delSld modSld">
      <pc:chgData name="Jayaprakash Chandran Govindhasamy Shankar" userId="f41e780b-6089-4065-a48b-e1a91be2de77" providerId="ADAL" clId="{32C6963C-BF3E-4586-9E1B-B61B658A9016}" dt="2023-11-28T00:26:30.835" v="774" actId="207"/>
      <pc:docMkLst>
        <pc:docMk/>
      </pc:docMkLst>
      <pc:sldChg chg="addSp delSp modSp del mod setBg">
        <pc:chgData name="Jayaprakash Chandran Govindhasamy Shankar" userId="f41e780b-6089-4065-a48b-e1a91be2de77" providerId="ADAL" clId="{32C6963C-BF3E-4586-9E1B-B61B658A9016}" dt="2023-11-27T23:12:06.606" v="92" actId="2696"/>
        <pc:sldMkLst>
          <pc:docMk/>
          <pc:sldMk cId="3639349994" sldId="318"/>
        </pc:sldMkLst>
        <pc:spChg chg="add del mod">
          <ac:chgData name="Jayaprakash Chandran Govindhasamy Shankar" userId="f41e780b-6089-4065-a48b-e1a91be2de77" providerId="ADAL" clId="{32C6963C-BF3E-4586-9E1B-B61B658A9016}" dt="2023-11-27T23:11:54.988" v="90" actId="20577"/>
          <ac:spMkLst>
            <pc:docMk/>
            <pc:sldMk cId="3639349994" sldId="318"/>
            <ac:spMk id="2" creationId="{EB212CC9-F550-F245-B105-23DB02F54A82}"/>
          </ac:spMkLst>
        </pc:spChg>
        <pc:spChg chg="mod ord">
          <ac:chgData name="Jayaprakash Chandran Govindhasamy Shankar" userId="f41e780b-6089-4065-a48b-e1a91be2de77" providerId="ADAL" clId="{32C6963C-BF3E-4586-9E1B-B61B658A9016}" dt="2023-11-27T23:09:40.243" v="7" actId="1076"/>
          <ac:spMkLst>
            <pc:docMk/>
            <pc:sldMk cId="3639349994" sldId="318"/>
            <ac:spMk id="3" creationId="{4AC42223-9585-C74D-89FB-DEDD812CDE66}"/>
          </ac:spMkLst>
        </pc:spChg>
        <pc:spChg chg="add">
          <ac:chgData name="Jayaprakash Chandran Govindhasamy Shankar" userId="f41e780b-6089-4065-a48b-e1a91be2de77" providerId="ADAL" clId="{32C6963C-BF3E-4586-9E1B-B61B658A9016}" dt="2023-11-27T23:09:22.945" v="5" actId="26606"/>
          <ac:spMkLst>
            <pc:docMk/>
            <pc:sldMk cId="3639349994" sldId="318"/>
            <ac:spMk id="1028" creationId="{79BB35BC-D5C2-4C8B-A22A-A71E6191913B}"/>
          </ac:spMkLst>
        </pc:spChg>
        <pc:spChg chg="add del">
          <ac:chgData name="Jayaprakash Chandran Govindhasamy Shankar" userId="f41e780b-6089-4065-a48b-e1a91be2de77" providerId="ADAL" clId="{32C6963C-BF3E-4586-9E1B-B61B658A9016}" dt="2023-11-27T23:09:09.688" v="4" actId="26606"/>
          <ac:spMkLst>
            <pc:docMk/>
            <pc:sldMk cId="3639349994" sldId="318"/>
            <ac:spMk id="1031" creationId="{201CC55D-ED54-4C5C-95E6-10947BD1103B}"/>
          </ac:spMkLst>
        </pc:spChg>
        <pc:spChg chg="add del">
          <ac:chgData name="Jayaprakash Chandran Govindhasamy Shankar" userId="f41e780b-6089-4065-a48b-e1a91be2de77" providerId="ADAL" clId="{32C6963C-BF3E-4586-9E1B-B61B658A9016}" dt="2023-11-27T23:09:09.688" v="4" actId="26606"/>
          <ac:spMkLst>
            <pc:docMk/>
            <pc:sldMk cId="3639349994" sldId="318"/>
            <ac:spMk id="1037" creationId="{3873B707-463F-40B0-8227-E8CC6C67EB25}"/>
          </ac:spMkLst>
        </pc:spChg>
        <pc:spChg chg="add del">
          <ac:chgData name="Jayaprakash Chandran Govindhasamy Shankar" userId="f41e780b-6089-4065-a48b-e1a91be2de77" providerId="ADAL" clId="{32C6963C-BF3E-4586-9E1B-B61B658A9016}" dt="2023-11-27T23:09:09.688" v="4" actId="26606"/>
          <ac:spMkLst>
            <pc:docMk/>
            <pc:sldMk cId="3639349994" sldId="318"/>
            <ac:spMk id="1039" creationId="{C13237C8-E62C-4F0D-A318-BD6FB6C2D138}"/>
          </ac:spMkLst>
        </pc:spChg>
        <pc:spChg chg="add del">
          <ac:chgData name="Jayaprakash Chandran Govindhasamy Shankar" userId="f41e780b-6089-4065-a48b-e1a91be2de77" providerId="ADAL" clId="{32C6963C-BF3E-4586-9E1B-B61B658A9016}" dt="2023-11-27T23:09:09.688" v="4" actId="26606"/>
          <ac:spMkLst>
            <pc:docMk/>
            <pc:sldMk cId="3639349994" sldId="318"/>
            <ac:spMk id="1041" creationId="{19C9EAEA-39D0-4B0E-A0EB-51E7B26740B1}"/>
          </ac:spMkLst>
        </pc:spChg>
        <pc:grpChg chg="add del">
          <ac:chgData name="Jayaprakash Chandran Govindhasamy Shankar" userId="f41e780b-6089-4065-a48b-e1a91be2de77" providerId="ADAL" clId="{32C6963C-BF3E-4586-9E1B-B61B658A9016}" dt="2023-11-27T23:09:09.688" v="4" actId="26606"/>
          <ac:grpSpMkLst>
            <pc:docMk/>
            <pc:sldMk cId="3639349994" sldId="318"/>
            <ac:grpSpMk id="1033" creationId="{1DE889C7-FAD6-4397-98E2-05D503484459}"/>
          </ac:grpSpMkLst>
        </pc:grpChg>
        <pc:graphicFrameChg chg="add del mod">
          <ac:chgData name="Jayaprakash Chandran Govindhasamy Shankar" userId="f41e780b-6089-4065-a48b-e1a91be2de77" providerId="ADAL" clId="{32C6963C-BF3E-4586-9E1B-B61B658A9016}" dt="2023-11-27T23:10:59.521" v="64" actId="12084"/>
          <ac:graphicFrameMkLst>
            <pc:docMk/>
            <pc:sldMk cId="3639349994" sldId="318"/>
            <ac:graphicFrameMk id="4" creationId="{D278BB49-CEE6-BED4-8D9E-C13B40301766}"/>
          </ac:graphicFrameMkLst>
        </pc:graphicFrameChg>
        <pc:picChg chg="add mod">
          <ac:chgData name="Jayaprakash Chandran Govindhasamy Shankar" userId="f41e780b-6089-4065-a48b-e1a91be2de77" providerId="ADAL" clId="{32C6963C-BF3E-4586-9E1B-B61B658A9016}" dt="2023-11-27T23:10:51.759" v="62" actId="167"/>
          <ac:picMkLst>
            <pc:docMk/>
            <pc:sldMk cId="3639349994" sldId="318"/>
            <ac:picMk id="1026" creationId="{1D75726B-48AB-0313-1026-8D966CE705DE}"/>
          </ac:picMkLst>
        </pc:picChg>
      </pc:sldChg>
      <pc:sldChg chg="addSp modSp mod">
        <pc:chgData name="Jayaprakash Chandran Govindhasamy Shankar" userId="f41e780b-6089-4065-a48b-e1a91be2de77" providerId="ADAL" clId="{32C6963C-BF3E-4586-9E1B-B61B658A9016}" dt="2023-11-28T00:22:44.893" v="731" actId="255"/>
        <pc:sldMkLst>
          <pc:docMk/>
          <pc:sldMk cId="1739093923" sldId="319"/>
        </pc:sldMkLst>
        <pc:spChg chg="mod">
          <ac:chgData name="Jayaprakash Chandran Govindhasamy Shankar" userId="f41e780b-6089-4065-a48b-e1a91be2de77" providerId="ADAL" clId="{32C6963C-BF3E-4586-9E1B-B61B658A9016}" dt="2023-11-27T23:53:01.685" v="392" actId="1076"/>
          <ac:spMkLst>
            <pc:docMk/>
            <pc:sldMk cId="1739093923" sldId="319"/>
            <ac:spMk id="2" creationId="{EB212CC9-F550-F245-B105-23DB02F54A82}"/>
          </ac:spMkLst>
        </pc:spChg>
        <pc:spChg chg="mod">
          <ac:chgData name="Jayaprakash Chandran Govindhasamy Shankar" userId="f41e780b-6089-4065-a48b-e1a91be2de77" providerId="ADAL" clId="{32C6963C-BF3E-4586-9E1B-B61B658A9016}" dt="2023-11-28T00:22:44.893" v="731" actId="255"/>
          <ac:spMkLst>
            <pc:docMk/>
            <pc:sldMk cId="1739093923" sldId="319"/>
            <ac:spMk id="3" creationId="{4AC42223-9585-C74D-89FB-DEDD812CDE66}"/>
          </ac:spMkLst>
        </pc:spChg>
        <pc:picChg chg="add mod">
          <ac:chgData name="Jayaprakash Chandran Govindhasamy Shankar" userId="f41e780b-6089-4065-a48b-e1a91be2de77" providerId="ADAL" clId="{32C6963C-BF3E-4586-9E1B-B61B658A9016}" dt="2023-11-27T23:52:05.830" v="382" actId="14100"/>
          <ac:picMkLst>
            <pc:docMk/>
            <pc:sldMk cId="1739093923" sldId="319"/>
            <ac:picMk id="2050" creationId="{13FD4734-98E2-5D6A-0D88-20EA0D4A80A0}"/>
          </ac:picMkLst>
        </pc:picChg>
      </pc:sldChg>
      <pc:sldChg chg="addSp delSp modSp add mod">
        <pc:chgData name="Jayaprakash Chandran Govindhasamy Shankar" userId="f41e780b-6089-4065-a48b-e1a91be2de77" providerId="ADAL" clId="{32C6963C-BF3E-4586-9E1B-B61B658A9016}" dt="2023-11-28T00:10:54.215" v="550" actId="20577"/>
        <pc:sldMkLst>
          <pc:docMk/>
          <pc:sldMk cId="3675343278" sldId="324"/>
        </pc:sldMkLst>
        <pc:spChg chg="mod">
          <ac:chgData name="Jayaprakash Chandran Govindhasamy Shankar" userId="f41e780b-6089-4065-a48b-e1a91be2de77" providerId="ADAL" clId="{32C6963C-BF3E-4586-9E1B-B61B658A9016}" dt="2023-11-28T00:01:21.550" v="474" actId="20577"/>
          <ac:spMkLst>
            <pc:docMk/>
            <pc:sldMk cId="3675343278" sldId="324"/>
            <ac:spMk id="2" creationId="{EB212CC9-F550-F245-B105-23DB02F54A82}"/>
          </ac:spMkLst>
        </pc:spChg>
        <pc:spChg chg="mod">
          <ac:chgData name="Jayaprakash Chandran Govindhasamy Shankar" userId="f41e780b-6089-4065-a48b-e1a91be2de77" providerId="ADAL" clId="{32C6963C-BF3E-4586-9E1B-B61B658A9016}" dt="2023-11-28T00:10:54.215" v="550" actId="20577"/>
          <ac:spMkLst>
            <pc:docMk/>
            <pc:sldMk cId="3675343278" sldId="324"/>
            <ac:spMk id="3" creationId="{4AC42223-9585-C74D-89FB-DEDD812CDE66}"/>
          </ac:spMkLst>
        </pc:spChg>
        <pc:spChg chg="add del">
          <ac:chgData name="Jayaprakash Chandran Govindhasamy Shankar" userId="f41e780b-6089-4065-a48b-e1a91be2de77" providerId="ADAL" clId="{32C6963C-BF3E-4586-9E1B-B61B658A9016}" dt="2023-11-28T00:03:20.795" v="487" actId="22"/>
          <ac:spMkLst>
            <pc:docMk/>
            <pc:sldMk cId="3675343278" sldId="324"/>
            <ac:spMk id="5" creationId="{18473699-51D6-A113-BA45-74175AFF82D0}"/>
          </ac:spMkLst>
        </pc:spChg>
        <pc:picChg chg="add mod">
          <ac:chgData name="Jayaprakash Chandran Govindhasamy Shankar" userId="f41e780b-6089-4065-a48b-e1a91be2de77" providerId="ADAL" clId="{32C6963C-BF3E-4586-9E1B-B61B658A9016}" dt="2023-11-28T00:07:57.058" v="533" actId="14100"/>
          <ac:picMkLst>
            <pc:docMk/>
            <pc:sldMk cId="3675343278" sldId="324"/>
            <ac:picMk id="7" creationId="{1CE8C3F6-8C0E-05FC-1E29-368687124782}"/>
          </ac:picMkLst>
        </pc:picChg>
        <pc:picChg chg="add mod">
          <ac:chgData name="Jayaprakash Chandran Govindhasamy Shankar" userId="f41e780b-6089-4065-a48b-e1a91be2de77" providerId="ADAL" clId="{32C6963C-BF3E-4586-9E1B-B61B658A9016}" dt="2023-11-28T00:07:53.878" v="532" actId="1076"/>
          <ac:picMkLst>
            <pc:docMk/>
            <pc:sldMk cId="3675343278" sldId="324"/>
            <ac:picMk id="3074" creationId="{A9083DDD-192A-AF9F-E759-7BEDC42B9FB4}"/>
          </ac:picMkLst>
        </pc:picChg>
      </pc:sldChg>
      <pc:sldChg chg="addSp delSp modSp add mod">
        <pc:chgData name="Jayaprakash Chandran Govindhasamy Shankar" userId="f41e780b-6089-4065-a48b-e1a91be2de77" providerId="ADAL" clId="{32C6963C-BF3E-4586-9E1B-B61B658A9016}" dt="2023-11-28T00:21:49.660" v="729" actId="1076"/>
        <pc:sldMkLst>
          <pc:docMk/>
          <pc:sldMk cId="262695315" sldId="325"/>
        </pc:sldMkLst>
        <pc:spChg chg="mod">
          <ac:chgData name="Jayaprakash Chandran Govindhasamy Shankar" userId="f41e780b-6089-4065-a48b-e1a91be2de77" providerId="ADAL" clId="{32C6963C-BF3E-4586-9E1B-B61B658A9016}" dt="2023-11-28T00:11:44.249" v="559"/>
          <ac:spMkLst>
            <pc:docMk/>
            <pc:sldMk cId="262695315" sldId="325"/>
            <ac:spMk id="2" creationId="{EB212CC9-F550-F245-B105-23DB02F54A82}"/>
          </ac:spMkLst>
        </pc:spChg>
        <pc:spChg chg="mod">
          <ac:chgData name="Jayaprakash Chandran Govindhasamy Shankar" userId="f41e780b-6089-4065-a48b-e1a91be2de77" providerId="ADAL" clId="{32C6963C-BF3E-4586-9E1B-B61B658A9016}" dt="2023-11-28T00:20:46.164" v="720" actId="1076"/>
          <ac:spMkLst>
            <pc:docMk/>
            <pc:sldMk cId="262695315" sldId="325"/>
            <ac:spMk id="3" creationId="{4AC42223-9585-C74D-89FB-DEDD812CDE66}"/>
          </ac:spMkLst>
        </pc:spChg>
        <pc:picChg chg="add mod">
          <ac:chgData name="Jayaprakash Chandran Govindhasamy Shankar" userId="f41e780b-6089-4065-a48b-e1a91be2de77" providerId="ADAL" clId="{32C6963C-BF3E-4586-9E1B-B61B658A9016}" dt="2023-11-28T00:20:48.689" v="721" actId="1076"/>
          <ac:picMkLst>
            <pc:docMk/>
            <pc:sldMk cId="262695315" sldId="325"/>
            <ac:picMk id="5" creationId="{15F7BC7C-6BEE-174E-8F0C-0A6F04E51381}"/>
          </ac:picMkLst>
        </pc:picChg>
        <pc:picChg chg="del mod">
          <ac:chgData name="Jayaprakash Chandran Govindhasamy Shankar" userId="f41e780b-6089-4065-a48b-e1a91be2de77" providerId="ADAL" clId="{32C6963C-BF3E-4586-9E1B-B61B658A9016}" dt="2023-11-28T00:10:40.543" v="548" actId="478"/>
          <ac:picMkLst>
            <pc:docMk/>
            <pc:sldMk cId="262695315" sldId="325"/>
            <ac:picMk id="7" creationId="{1CE8C3F6-8C0E-05FC-1E29-368687124782}"/>
          </ac:picMkLst>
        </pc:picChg>
        <pc:picChg chg="del">
          <ac:chgData name="Jayaprakash Chandran Govindhasamy Shankar" userId="f41e780b-6089-4065-a48b-e1a91be2de77" providerId="ADAL" clId="{32C6963C-BF3E-4586-9E1B-B61B658A9016}" dt="2023-11-28T00:10:41.164" v="549" actId="478"/>
          <ac:picMkLst>
            <pc:docMk/>
            <pc:sldMk cId="262695315" sldId="325"/>
            <ac:picMk id="3074" creationId="{A9083DDD-192A-AF9F-E759-7BEDC42B9FB4}"/>
          </ac:picMkLst>
        </pc:picChg>
        <pc:picChg chg="add mod">
          <ac:chgData name="Jayaprakash Chandran Govindhasamy Shankar" userId="f41e780b-6089-4065-a48b-e1a91be2de77" providerId="ADAL" clId="{32C6963C-BF3E-4586-9E1B-B61B658A9016}" dt="2023-11-28T00:21:49.660" v="729" actId="1076"/>
          <ac:picMkLst>
            <pc:docMk/>
            <pc:sldMk cId="262695315" sldId="325"/>
            <ac:picMk id="4098" creationId="{3444A41D-1B4E-615F-7A3C-783E229746DB}"/>
          </ac:picMkLst>
        </pc:picChg>
      </pc:sldChg>
      <pc:sldChg chg="add">
        <pc:chgData name="Jayaprakash Chandran Govindhasamy Shankar" userId="f41e780b-6089-4065-a48b-e1a91be2de77" providerId="ADAL" clId="{32C6963C-BF3E-4586-9E1B-B61B658A9016}" dt="2023-11-28T00:24:49.283" v="732" actId="2890"/>
        <pc:sldMkLst>
          <pc:docMk/>
          <pc:sldMk cId="435555593" sldId="326"/>
        </pc:sldMkLst>
      </pc:sldChg>
      <pc:sldChg chg="delSp modSp add mod">
        <pc:chgData name="Jayaprakash Chandran Govindhasamy Shankar" userId="f41e780b-6089-4065-a48b-e1a91be2de77" providerId="ADAL" clId="{32C6963C-BF3E-4586-9E1B-B61B658A9016}" dt="2023-11-28T00:26:30.835" v="774" actId="207"/>
        <pc:sldMkLst>
          <pc:docMk/>
          <pc:sldMk cId="2609284847" sldId="327"/>
        </pc:sldMkLst>
        <pc:spChg chg="mod">
          <ac:chgData name="Jayaprakash Chandran Govindhasamy Shankar" userId="f41e780b-6089-4065-a48b-e1a91be2de77" providerId="ADAL" clId="{32C6963C-BF3E-4586-9E1B-B61B658A9016}" dt="2023-11-28T00:25:08.437" v="759" actId="20577"/>
          <ac:spMkLst>
            <pc:docMk/>
            <pc:sldMk cId="2609284847" sldId="327"/>
            <ac:spMk id="2" creationId="{EB212CC9-F550-F245-B105-23DB02F54A82}"/>
          </ac:spMkLst>
        </pc:spChg>
        <pc:spChg chg="mod">
          <ac:chgData name="Jayaprakash Chandran Govindhasamy Shankar" userId="f41e780b-6089-4065-a48b-e1a91be2de77" providerId="ADAL" clId="{32C6963C-BF3E-4586-9E1B-B61B658A9016}" dt="2023-11-28T00:26:30.835" v="774" actId="207"/>
          <ac:spMkLst>
            <pc:docMk/>
            <pc:sldMk cId="2609284847" sldId="327"/>
            <ac:spMk id="3" creationId="{4AC42223-9585-C74D-89FB-DEDD812CDE66}"/>
          </ac:spMkLst>
        </pc:spChg>
        <pc:picChg chg="del">
          <ac:chgData name="Jayaprakash Chandran Govindhasamy Shankar" userId="f41e780b-6089-4065-a48b-e1a91be2de77" providerId="ADAL" clId="{32C6963C-BF3E-4586-9E1B-B61B658A9016}" dt="2023-11-28T00:25:11.827" v="761" actId="478"/>
          <ac:picMkLst>
            <pc:docMk/>
            <pc:sldMk cId="2609284847" sldId="327"/>
            <ac:picMk id="5" creationId="{15F7BC7C-6BEE-174E-8F0C-0A6F04E51381}"/>
          </ac:picMkLst>
        </pc:picChg>
        <pc:picChg chg="del">
          <ac:chgData name="Jayaprakash Chandran Govindhasamy Shankar" userId="f41e780b-6089-4065-a48b-e1a91be2de77" providerId="ADAL" clId="{32C6963C-BF3E-4586-9E1B-B61B658A9016}" dt="2023-11-28T00:25:10.935" v="760" actId="478"/>
          <ac:picMkLst>
            <pc:docMk/>
            <pc:sldMk cId="2609284847" sldId="327"/>
            <ac:picMk id="4098" creationId="{3444A41D-1B4E-615F-7A3C-783E229746D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B89C-6145-97A9-0AAD357A5D1D}"/>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B89C-6145-97A9-0AAD357A5D1D}"/>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B89C-6145-97A9-0AAD357A5D1D}"/>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7-B89C-6145-97A9-0AAD357A5D1D}"/>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9-B89C-6145-97A9-0AAD357A5D1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1.6</c:v>
                </c:pt>
                <c:pt idx="5">
                  <c:v>5.5</c:v>
                </c:pt>
              </c:numCache>
            </c:numRef>
          </c:val>
          <c:extLst>
            <c:ext xmlns:c16="http://schemas.microsoft.com/office/drawing/2014/chart" uri="{C3380CC4-5D6E-409C-BE32-E72D297353CC}">
              <c16:uniqueId val="{0000000A-B89C-6145-97A9-0AAD357A5D1D}"/>
            </c:ext>
          </c:extLst>
        </c:ser>
        <c:dLbls>
          <c:showLegendKey val="0"/>
          <c:showVal val="0"/>
          <c:showCatName val="0"/>
          <c:showSerName val="0"/>
          <c:showPercent val="0"/>
          <c:showBubbleSize val="0"/>
        </c:dLbls>
        <c:gapWidth val="100"/>
        <c:axId val="-666624064"/>
        <c:axId val="-666710624"/>
      </c:barChart>
      <c:catAx>
        <c:axId val="-66662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66710624"/>
        <c:crosses val="autoZero"/>
        <c:auto val="1"/>
        <c:lblAlgn val="ctr"/>
        <c:lblOffset val="100"/>
        <c:noMultiLvlLbl val="0"/>
      </c:catAx>
      <c:valAx>
        <c:axId val="-66671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66624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0391904136983"/>
          <c:y val="0.151669281602547"/>
          <c:w val="0.31921626984127"/>
          <c:h val="0.78265726770865696"/>
        </c:manualLayout>
      </c:layout>
      <c:pieChart>
        <c:varyColors val="1"/>
        <c:ser>
          <c:idx val="0"/>
          <c:order val="0"/>
          <c:tx>
            <c:strRef>
              <c:f>Sheet1!$B$1</c:f>
              <c:strCache>
                <c:ptCount val="1"/>
                <c:pt idx="0">
                  <c:v>Series 1</c:v>
                </c:pt>
              </c:strCache>
            </c:strRef>
          </c:tx>
          <c:dPt>
            <c:idx val="0"/>
            <c:bubble3D val="0"/>
            <c:spPr>
              <a:solidFill>
                <a:schemeClr val="accent1"/>
              </a:solidFill>
              <a:ln>
                <a:noFill/>
              </a:ln>
              <a:effectLst/>
            </c:spPr>
            <c:extLst>
              <c:ext xmlns:c16="http://schemas.microsoft.com/office/drawing/2014/chart" uri="{C3380CC4-5D6E-409C-BE32-E72D297353CC}">
                <c16:uniqueId val="{00000001-638F-3C45-8523-61C5DD67822F}"/>
              </c:ext>
            </c:extLst>
          </c:dPt>
          <c:dPt>
            <c:idx val="1"/>
            <c:bubble3D val="0"/>
            <c:spPr>
              <a:solidFill>
                <a:schemeClr val="accent2"/>
              </a:solidFill>
              <a:ln>
                <a:noFill/>
              </a:ln>
              <a:effectLst/>
            </c:spPr>
            <c:extLst>
              <c:ext xmlns:c16="http://schemas.microsoft.com/office/drawing/2014/chart" uri="{C3380CC4-5D6E-409C-BE32-E72D297353CC}">
                <c16:uniqueId val="{00000003-638F-3C45-8523-61C5DD67822F}"/>
              </c:ext>
            </c:extLst>
          </c:dPt>
          <c:dPt>
            <c:idx val="2"/>
            <c:bubble3D val="0"/>
            <c:explosion val="9"/>
            <c:spPr>
              <a:solidFill>
                <a:schemeClr val="accent3"/>
              </a:solidFill>
              <a:ln>
                <a:noFill/>
              </a:ln>
              <a:effectLst/>
            </c:spPr>
            <c:extLst>
              <c:ext xmlns:c16="http://schemas.microsoft.com/office/drawing/2014/chart" uri="{C3380CC4-5D6E-409C-BE32-E72D297353CC}">
                <c16:uniqueId val="{00000005-638F-3C45-8523-61C5DD67822F}"/>
              </c:ext>
            </c:extLst>
          </c:dPt>
          <c:dPt>
            <c:idx val="3"/>
            <c:bubble3D val="0"/>
            <c:spPr>
              <a:solidFill>
                <a:schemeClr val="accent4"/>
              </a:solidFill>
              <a:ln>
                <a:noFill/>
              </a:ln>
              <a:effectLst/>
            </c:spPr>
            <c:extLst>
              <c:ext xmlns:c16="http://schemas.microsoft.com/office/drawing/2014/chart" uri="{C3380CC4-5D6E-409C-BE32-E72D297353CC}">
                <c16:uniqueId val="{00000007-638F-3C45-8523-61C5DD67822F}"/>
              </c:ext>
            </c:extLst>
          </c:dPt>
          <c:dPt>
            <c:idx val="4"/>
            <c:bubble3D val="0"/>
            <c:spPr>
              <a:solidFill>
                <a:schemeClr val="accent5"/>
              </a:solidFill>
              <a:ln>
                <a:noFill/>
              </a:ln>
              <a:effectLst/>
            </c:spPr>
            <c:extLst>
              <c:ext xmlns:c16="http://schemas.microsoft.com/office/drawing/2014/chart" uri="{C3380CC4-5D6E-409C-BE32-E72D297353CC}">
                <c16:uniqueId val="{00000009-638F-3C45-8523-61C5DD67822F}"/>
              </c:ext>
            </c:extLst>
          </c:dPt>
          <c:dPt>
            <c:idx val="5"/>
            <c:bubble3D val="0"/>
            <c:spPr>
              <a:solidFill>
                <a:schemeClr val="accent6"/>
              </a:solidFill>
              <a:ln>
                <a:noFill/>
              </a:ln>
              <a:effectLst/>
            </c:spPr>
            <c:extLst>
              <c:ext xmlns:c16="http://schemas.microsoft.com/office/drawing/2014/chart" uri="{C3380CC4-5D6E-409C-BE32-E72D297353CC}">
                <c16:uniqueId val="{0000000B-638F-3C45-8523-61C5DD67822F}"/>
              </c:ext>
            </c:extLst>
          </c:dPt>
          <c:dLbls>
            <c:dLbl>
              <c:idx val="0"/>
              <c:layout>
                <c:manualLayout>
                  <c:x val="2.88721331708537E-2"/>
                  <c:y val="9.840866851244360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638F-3C45-8523-61C5DD67822F}"/>
                </c:ext>
              </c:extLst>
            </c:dLbl>
            <c:dLbl>
              <c:idx val="1"/>
              <c:layout>
                <c:manualLayout>
                  <c:x val="4.7714738782652201E-3"/>
                  <c:y val="-3.2446017151323602E-3"/>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638F-3C45-8523-61C5DD67822F}"/>
                </c:ext>
              </c:extLst>
            </c:dLbl>
            <c:dLbl>
              <c:idx val="2"/>
              <c:layout>
                <c:manualLayout>
                  <c:x val="2.12336348581427E-2"/>
                  <c:y val="-4.2413864165317103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638F-3C45-8523-61C5DD67822F}"/>
                </c:ext>
              </c:extLst>
            </c:dLbl>
            <c:dLbl>
              <c:idx val="3"/>
              <c:layout>
                <c:manualLayout>
                  <c:x val="-4.0595980189976198E-2"/>
                  <c:y val="-6.3326328675989502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638F-3C45-8523-61C5DD67822F}"/>
                </c:ext>
              </c:extLst>
            </c:dLbl>
            <c:dLbl>
              <c:idx val="4"/>
              <c:layout>
                <c:manualLayout>
                  <c:x val="-7.9214707536557905E-3"/>
                  <c:y val="-8.4435104901319294E-3"/>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9-638F-3C45-8523-61C5DD67822F}"/>
                </c:ext>
              </c:extLst>
            </c:dLbl>
            <c:dLbl>
              <c:idx val="5"/>
              <c:layout>
                <c:manualLayout>
                  <c:x val="-3.4582435008124003E-2"/>
                  <c:y val="9.135734324557459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638F-3C45-8523-61C5DD67822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1.6</c:v>
                </c:pt>
                <c:pt idx="5">
                  <c:v>5.5</c:v>
                </c:pt>
              </c:numCache>
            </c:numRef>
          </c:val>
          <c:extLst>
            <c:ext xmlns:c16="http://schemas.microsoft.com/office/drawing/2014/chart" uri="{C3380CC4-5D6E-409C-BE32-E72D297353CC}">
              <c16:uniqueId val="{0000000C-638F-3C45-8523-61C5DD67822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11/27/2023</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a:t>
            </a:fld>
            <a:endParaRPr lang="en-US"/>
          </a:p>
        </p:txBody>
      </p:sp>
    </p:spTree>
    <p:extLst>
      <p:ext uri="{BB962C8B-B14F-4D97-AF65-F5344CB8AC3E}">
        <p14:creationId xmlns:p14="http://schemas.microsoft.com/office/powerpoint/2010/main" val="1160563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11</a:t>
            </a:fld>
            <a:endParaRPr lang="en-US"/>
          </a:p>
        </p:txBody>
      </p:sp>
    </p:spTree>
    <p:extLst>
      <p:ext uri="{BB962C8B-B14F-4D97-AF65-F5344CB8AC3E}">
        <p14:creationId xmlns:p14="http://schemas.microsoft.com/office/powerpoint/2010/main" val="2453083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12</a:t>
            </a:fld>
            <a:endParaRPr lang="en-US"/>
          </a:p>
        </p:txBody>
      </p:sp>
    </p:spTree>
    <p:extLst>
      <p:ext uri="{BB962C8B-B14F-4D97-AF65-F5344CB8AC3E}">
        <p14:creationId xmlns:p14="http://schemas.microsoft.com/office/powerpoint/2010/main" val="4034479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13</a:t>
            </a:fld>
            <a:endParaRPr lang="en-US"/>
          </a:p>
        </p:txBody>
      </p:sp>
    </p:spTree>
    <p:extLst>
      <p:ext uri="{BB962C8B-B14F-4D97-AF65-F5344CB8AC3E}">
        <p14:creationId xmlns:p14="http://schemas.microsoft.com/office/powerpoint/2010/main" val="181031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14</a:t>
            </a:fld>
            <a:endParaRPr lang="en-US"/>
          </a:p>
        </p:txBody>
      </p:sp>
    </p:spTree>
    <p:extLst>
      <p:ext uri="{BB962C8B-B14F-4D97-AF65-F5344CB8AC3E}">
        <p14:creationId xmlns:p14="http://schemas.microsoft.com/office/powerpoint/2010/main" val="100952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20</a:t>
            </a:fld>
            <a:endParaRPr lang="en-US"/>
          </a:p>
        </p:txBody>
      </p:sp>
    </p:spTree>
    <p:extLst>
      <p:ext uri="{BB962C8B-B14F-4D97-AF65-F5344CB8AC3E}">
        <p14:creationId xmlns:p14="http://schemas.microsoft.com/office/powerpoint/2010/main" val="3659629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24</a:t>
            </a:fld>
            <a:endParaRPr lang="en-US"/>
          </a:p>
        </p:txBody>
      </p:sp>
    </p:spTree>
    <p:extLst>
      <p:ext uri="{BB962C8B-B14F-4D97-AF65-F5344CB8AC3E}">
        <p14:creationId xmlns:p14="http://schemas.microsoft.com/office/powerpoint/2010/main" val="238104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3</a:t>
            </a:fld>
            <a:endParaRPr lang="en-US"/>
          </a:p>
        </p:txBody>
      </p:sp>
    </p:spTree>
    <p:extLst>
      <p:ext uri="{BB962C8B-B14F-4D97-AF65-F5344CB8AC3E}">
        <p14:creationId xmlns:p14="http://schemas.microsoft.com/office/powerpoint/2010/main" val="179956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4</a:t>
            </a:fld>
            <a:endParaRPr lang="en-US"/>
          </a:p>
        </p:txBody>
      </p:sp>
    </p:spTree>
    <p:extLst>
      <p:ext uri="{BB962C8B-B14F-4D97-AF65-F5344CB8AC3E}">
        <p14:creationId xmlns:p14="http://schemas.microsoft.com/office/powerpoint/2010/main" val="3865504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5</a:t>
            </a:fld>
            <a:endParaRPr lang="en-US"/>
          </a:p>
        </p:txBody>
      </p:sp>
    </p:spTree>
    <p:extLst>
      <p:ext uri="{BB962C8B-B14F-4D97-AF65-F5344CB8AC3E}">
        <p14:creationId xmlns:p14="http://schemas.microsoft.com/office/powerpoint/2010/main" val="1426830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6</a:t>
            </a:fld>
            <a:endParaRPr lang="en-US"/>
          </a:p>
        </p:txBody>
      </p:sp>
    </p:spTree>
    <p:extLst>
      <p:ext uri="{BB962C8B-B14F-4D97-AF65-F5344CB8AC3E}">
        <p14:creationId xmlns:p14="http://schemas.microsoft.com/office/powerpoint/2010/main" val="40964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7</a:t>
            </a:fld>
            <a:endParaRPr lang="en-US"/>
          </a:p>
        </p:txBody>
      </p:sp>
    </p:spTree>
    <p:extLst>
      <p:ext uri="{BB962C8B-B14F-4D97-AF65-F5344CB8AC3E}">
        <p14:creationId xmlns:p14="http://schemas.microsoft.com/office/powerpoint/2010/main" val="179678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8</a:t>
            </a:fld>
            <a:endParaRPr lang="en-US"/>
          </a:p>
        </p:txBody>
      </p:sp>
    </p:spTree>
    <p:extLst>
      <p:ext uri="{BB962C8B-B14F-4D97-AF65-F5344CB8AC3E}">
        <p14:creationId xmlns:p14="http://schemas.microsoft.com/office/powerpoint/2010/main" val="235587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9</a:t>
            </a:fld>
            <a:endParaRPr lang="en-US"/>
          </a:p>
        </p:txBody>
      </p:sp>
    </p:spTree>
    <p:extLst>
      <p:ext uri="{BB962C8B-B14F-4D97-AF65-F5344CB8AC3E}">
        <p14:creationId xmlns:p14="http://schemas.microsoft.com/office/powerpoint/2010/main" val="461349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10</a:t>
            </a:fld>
            <a:endParaRPr lang="en-US"/>
          </a:p>
        </p:txBody>
      </p:sp>
    </p:spTree>
    <p:extLst>
      <p:ext uri="{BB962C8B-B14F-4D97-AF65-F5344CB8AC3E}">
        <p14:creationId xmlns:p14="http://schemas.microsoft.com/office/powerpoint/2010/main" val="40308968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3" descr="Syracuse University is presented next to a block S in orange on a white background." title="Syracuse University Logo">
            <a:extLst>
              <a:ext uri="{FF2B5EF4-FFF2-40B4-BE49-F238E27FC236}">
                <a16:creationId xmlns:a16="http://schemas.microsoft.com/office/drawing/2014/main" id="{45EA3A71-4B99-694C-96D0-5C3A8731AD4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6" name="Picture 5">
            <a:extLst>
              <a:ext uri="{FF2B5EF4-FFF2-40B4-BE49-F238E27FC236}">
                <a16:creationId xmlns:a16="http://schemas.microsoft.com/office/drawing/2014/main" id="{52DAECBF-3FA0-5140-979A-A6B0B5EA3BB8}"/>
              </a:ext>
            </a:extLst>
          </p:cNvPr>
          <p:cNvPicPr>
            <a:picLocks noChangeAspect="1"/>
          </p:cNvPicPr>
          <p:nvPr userDrawn="1"/>
        </p:nvPicPr>
        <p:blipFill>
          <a:blip r:embed="rId3"/>
          <a:stretch>
            <a:fillRect/>
          </a:stretch>
        </p:blipFill>
        <p:spPr>
          <a:xfrm>
            <a:off x="7571667" y="442093"/>
            <a:ext cx="4335411" cy="5963476"/>
          </a:xfrm>
          <a:prstGeom prst="rect">
            <a:avLst/>
          </a:prstGeom>
        </p:spPr>
      </p:pic>
    </p:spTree>
    <p:extLst>
      <p:ext uri="{BB962C8B-B14F-4D97-AF65-F5344CB8AC3E}">
        <p14:creationId xmlns:p14="http://schemas.microsoft.com/office/powerpoint/2010/main" val="384275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6817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1710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87574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000">
                <a:solidFill>
                  <a:schemeClr val="tx1"/>
                </a:solidFill>
              </a:defRPr>
            </a:lvl1pPr>
          </a:lstStyle>
          <a:p>
            <a:endParaRPr lang="en-US" dirty="0"/>
          </a:p>
        </p:txBody>
      </p:sp>
      <p:pic>
        <p:nvPicPr>
          <p:cNvPr id="5" name="Picture 2" descr="Syracuse University is presented next to a block S in orange on a white background." title="Syracuse University Logo">
            <a:extLst>
              <a:ext uri="{FF2B5EF4-FFF2-40B4-BE49-F238E27FC236}">
                <a16:creationId xmlns:a16="http://schemas.microsoft.com/office/drawing/2014/main" id="{DB50F347-9886-324C-A880-F8E9B3A822C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0" r="-90"/>
          <a:stretch/>
        </p:blipFill>
        <p:spPr>
          <a:xfrm>
            <a:off x="696058" y="365760"/>
            <a:ext cx="2418374" cy="457200"/>
          </a:xfrm>
          <a:prstGeom prst="rect">
            <a:avLst/>
          </a:prstGeom>
        </p:spPr>
      </p:pic>
    </p:spTree>
    <p:extLst>
      <p:ext uri="{BB962C8B-B14F-4D97-AF65-F5344CB8AC3E}">
        <p14:creationId xmlns:p14="http://schemas.microsoft.com/office/powerpoint/2010/main" val="30659861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000">
                <a:solidFill>
                  <a:schemeClr val="tx1"/>
                </a:solidFill>
              </a:defRPr>
            </a:lvl1pPr>
          </a:lstStyle>
          <a:p>
            <a:endParaRPr lang="en-US" dirty="0"/>
          </a:p>
        </p:txBody>
      </p:sp>
      <p:pic>
        <p:nvPicPr>
          <p:cNvPr id="6" name="Picture 3" descr="Syracuse University is presented next to a block S in white on an orange background." title="Syracuse University Logo">
            <a:extLst>
              <a:ext uri="{FF2B5EF4-FFF2-40B4-BE49-F238E27FC236}">
                <a16:creationId xmlns:a16="http://schemas.microsoft.com/office/drawing/2014/main" id="{041D6A3C-A6D7-5C40-8DB1-7F7F93BCA5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Nav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9EDC7-C6D8-5243-B8E5-E33628700FEB}"/>
              </a:ext>
            </a:extLst>
          </p:cNvPr>
          <p:cNvPicPr>
            <a:picLocks noChangeAspect="1"/>
          </p:cNvPicPr>
          <p:nvPr userDrawn="1"/>
        </p:nvPicPr>
        <p:blipFill>
          <a:blip r:embed="rId2"/>
          <a:stretch>
            <a:fillRect/>
          </a:stretch>
        </p:blipFill>
        <p:spPr>
          <a:xfrm>
            <a:off x="7571666" y="447261"/>
            <a:ext cx="4335412" cy="5963478"/>
          </a:xfrm>
          <a:prstGeom prst="rect">
            <a:avLst/>
          </a:prstGeom>
        </p:spPr>
      </p:pic>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3" descr="Syracuse University is presented next to a block S in orange on a white background." title="Syracuse University Logo">
            <a:extLst>
              <a:ext uri="{FF2B5EF4-FFF2-40B4-BE49-F238E27FC236}">
                <a16:creationId xmlns:a16="http://schemas.microsoft.com/office/drawing/2014/main" id="{33CC16B8-858B-E641-A281-B2BCE05C59E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spTree>
    <p:extLst>
      <p:ext uri="{BB962C8B-B14F-4D97-AF65-F5344CB8AC3E}">
        <p14:creationId xmlns:p14="http://schemas.microsoft.com/office/powerpoint/2010/main" val="23013944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000">
                <a:solidFill>
                  <a:schemeClr val="tx2"/>
                </a:solidFill>
              </a:defRPr>
            </a:lvl1pPr>
          </a:lstStyle>
          <a:p>
            <a:endParaRPr lang="en-US" dirty="0"/>
          </a:p>
        </p:txBody>
      </p:sp>
      <p:pic>
        <p:nvPicPr>
          <p:cNvPr id="6" name="Picture 3" descr="Syracuse University is presented next to a block S in orange on a navy background." title="Syracuse University Logo">
            <a:extLst>
              <a:ext uri="{FF2B5EF4-FFF2-40B4-BE49-F238E27FC236}">
                <a16:creationId xmlns:a16="http://schemas.microsoft.com/office/drawing/2014/main" id="{AA5B4474-4214-1746-A7BA-39AF0E90AC9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3" descr="Syracuse University is presented next to a block S in white on an orange background" title="Syracuse University Logo">
            <a:extLst>
              <a:ext uri="{FF2B5EF4-FFF2-40B4-BE49-F238E27FC236}">
                <a16:creationId xmlns:a16="http://schemas.microsoft.com/office/drawing/2014/main" id="{7CF03E9B-FCD7-F442-A254-65ABE0B4FC5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6" name="Picture 5">
            <a:extLst>
              <a:ext uri="{FF2B5EF4-FFF2-40B4-BE49-F238E27FC236}">
                <a16:creationId xmlns:a16="http://schemas.microsoft.com/office/drawing/2014/main" id="{4195035D-9821-C346-95B9-16D6E959C085}"/>
              </a:ext>
            </a:extLst>
          </p:cNvPr>
          <p:cNvPicPr>
            <a:picLocks noChangeAspect="1"/>
          </p:cNvPicPr>
          <p:nvPr userDrawn="1"/>
        </p:nvPicPr>
        <p:blipFill>
          <a:blip r:embed="rId3"/>
          <a:stretch>
            <a:fillRect/>
          </a:stretch>
        </p:blipFill>
        <p:spPr>
          <a:xfrm>
            <a:off x="7571666" y="447261"/>
            <a:ext cx="4335412" cy="5963478"/>
          </a:xfrm>
          <a:prstGeom prst="rect">
            <a:avLst/>
          </a:prstGeom>
        </p:spPr>
      </p:pic>
    </p:spTree>
    <p:extLst>
      <p:ext uri="{BB962C8B-B14F-4D97-AF65-F5344CB8AC3E}">
        <p14:creationId xmlns:p14="http://schemas.microsoft.com/office/powerpoint/2010/main" val="288493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7" name="Picture 4" descr="Syracuse University is presented next to a block S in white on an orange background" title="Syracuse University Logo">
            <a:extLst>
              <a:ext uri="{FF2B5EF4-FFF2-40B4-BE49-F238E27FC236}">
                <a16:creationId xmlns:a16="http://schemas.microsoft.com/office/drawing/2014/main" id="{DE7701AA-76BC-3943-BF2D-8660BCB5DAE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35" b="735"/>
          <a:stretch/>
        </p:blipFill>
        <p:spPr>
          <a:xfrm>
            <a:off x="457200" y="457200"/>
            <a:ext cx="3300984" cy="621792"/>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6" name="Picture 4" descr="Syracuse University is presented next to a block S in orange on a navy background. " title="Syracuse University Logo">
            <a:extLst>
              <a:ext uri="{FF2B5EF4-FFF2-40B4-BE49-F238E27FC236}">
                <a16:creationId xmlns:a16="http://schemas.microsoft.com/office/drawing/2014/main" id="{BAA10509-61C6-614C-9E42-CC55FDFFA3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 y="457200"/>
            <a:ext cx="3300984" cy="621792"/>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a:lvl1pPr>
            <a:lvl2pPr marL="9525" indent="0">
              <a:buNone/>
              <a:tabLst/>
              <a:defRPr/>
            </a:lvl2pPr>
            <a:lvl3pPr marL="9525" indent="0">
              <a:buNone/>
              <a:tabLst/>
              <a:defRPr/>
            </a:lvl3pPr>
            <a:lvl4pPr marL="9525" indent="0">
              <a:buNone/>
              <a:tabLst/>
              <a:defRPr/>
            </a:lvl4pPr>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000" dirty="0">
                <a:solidFill>
                  <a:schemeClr val="tx2"/>
                </a:solidFill>
                <a:latin typeface="Georgia" panose="02040502050405020303" pitchFamily="18" charset="0"/>
                <a:ea typeface="Verdana" panose="020B0604030504040204" pitchFamily="34" charset="0"/>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900" b="0" smtClean="0">
                <a:solidFill>
                  <a:schemeClr val="tx2"/>
                </a:solidFill>
                <a:latin typeface="Verdana" panose="020B0604030504040204" pitchFamily="34" charset="0"/>
                <a:ea typeface="Verdana" panose="020B0604030504040204" pitchFamily="34" charset="0"/>
                <a:cs typeface="Verdana" panose="020B0604030504040204" pitchFamily="34" charset="0"/>
              </a:rPr>
              <a:t>‹#›</a:t>
            </a:fld>
            <a:endParaRPr lang="en-US" sz="900" b="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8" r:id="rId5"/>
    <p:sldLayoutId id="2147483671" r:id="rId6"/>
    <p:sldLayoutId id="2147483650" r:id="rId7"/>
    <p:sldLayoutId id="2147483652" r:id="rId8"/>
    <p:sldLayoutId id="2147483653" r:id="rId9"/>
    <p:sldLayoutId id="2147483672" r:id="rId10"/>
    <p:sldLayoutId id="2147483655" r:id="rId11"/>
    <p:sldLayoutId id="2147483654" r:id="rId12"/>
    <p:sldLayoutId id="2147483673" r:id="rId13"/>
    <p:sldLayoutId id="2147483658" r:id="rId14"/>
    <p:sldLayoutId id="2147483657" r:id="rId15"/>
    <p:sldLayoutId id="2147483662" r:id="rId16"/>
    <p:sldLayoutId id="2147483663" r:id="rId17"/>
    <p:sldLayoutId id="2147483656" r:id="rId18"/>
    <p:sldLayoutId id="2147483660" r:id="rId19"/>
    <p:sldLayoutId id="2147483661" r:id="rId20"/>
  </p:sldLayoutIdLst>
  <p:txStyles>
    <p:titleStyle>
      <a:lvl1pPr algn="l" defTabSz="914400" rtl="0" eaLnBrk="1" latinLnBrk="0" hangingPunct="1">
        <a:lnSpc>
          <a:spcPct val="9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28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hyperlink" Target="https://www.plasticsmachinerymanufacturing.com/features/article/21136683/harbec-succeeds-in-carbonneutral-ques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tessy.com/wp-content/uploads/2023/07/Tessy-2023-Sustainability-Report-V2.pdf" TargetMode="External"/><Relationship Id="rId4" Type="http://schemas.openxmlformats.org/officeDocument/2006/relationships/hyperlink" Target="https://www.novelis.com/wp-content/uploads/2023/09/Novelis-Sustainability-Report-2023.pdf?utm_source=download&amp;utm_medium=download&amp;utm_campaign=sustainability_report_2023&amp;utm_id=sustainabilit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5D7DE5E-CDA9-F941-923C-1B3B708442C3}"/>
              </a:ext>
            </a:extLst>
          </p:cNvPr>
          <p:cNvSpPr>
            <a:spLocks noGrp="1"/>
          </p:cNvSpPr>
          <p:nvPr>
            <p:ph type="ctrTitle"/>
          </p:nvPr>
        </p:nvSpPr>
        <p:spPr>
          <a:xfrm>
            <a:off x="457199" y="2138910"/>
            <a:ext cx="4572001" cy="2387600"/>
          </a:xfrm>
        </p:spPr>
        <p:txBody>
          <a:bodyPr>
            <a:normAutofit fontScale="90000"/>
          </a:bodyPr>
          <a:lstStyle/>
          <a:p>
            <a:r>
              <a:rPr lang="en-US" dirty="0"/>
              <a:t>MACNY &amp; Green Energy in the CNY Region</a:t>
            </a:r>
          </a:p>
        </p:txBody>
      </p:sp>
      <p:pic>
        <p:nvPicPr>
          <p:cNvPr id="6" name="Picture Placeholder 3" descr="Aerial photo of campus buildings: Crouse, Maxwell, Eggers, and Tolley. The photo is taken in the fall. Trees are turning into yellows and browns in the background. " title="Syracuse University Campus">
            <a:extLst>
              <a:ext uri="{FF2B5EF4-FFF2-40B4-BE49-F238E27FC236}">
                <a16:creationId xmlns:a16="http://schemas.microsoft.com/office/drawing/2014/main" id="{A75B6B7E-AA76-B54A-AAEF-B2AC81D8C0E4}"/>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t="8" b="8"/>
          <a:stretch/>
        </p:blipFill>
        <p:spPr>
          <a:xfrm>
            <a:off x="5029200" y="0"/>
            <a:ext cx="7162800" cy="6858000"/>
          </a:xfrm>
        </p:spPr>
      </p:pic>
      <p:sp>
        <p:nvSpPr>
          <p:cNvPr id="3" name="Subtitle 2">
            <a:extLst>
              <a:ext uri="{FF2B5EF4-FFF2-40B4-BE49-F238E27FC236}">
                <a16:creationId xmlns:a16="http://schemas.microsoft.com/office/drawing/2014/main" id="{68461326-8E6D-A8B8-7067-C18A383F40B5}"/>
              </a:ext>
            </a:extLst>
          </p:cNvPr>
          <p:cNvSpPr>
            <a:spLocks noGrp="1"/>
          </p:cNvSpPr>
          <p:nvPr>
            <p:ph type="subTitle" idx="1"/>
          </p:nvPr>
        </p:nvSpPr>
        <p:spPr>
          <a:xfrm>
            <a:off x="457200" y="4975122"/>
            <a:ext cx="4390103" cy="1462254"/>
          </a:xfrm>
        </p:spPr>
        <p:txBody>
          <a:bodyPr>
            <a:normAutofit fontScale="92500"/>
          </a:bodyPr>
          <a:lstStyle/>
          <a:p>
            <a:r>
              <a:rPr lang="en-US" dirty="0"/>
              <a:t>November 2023</a:t>
            </a:r>
          </a:p>
          <a:p>
            <a:r>
              <a:rPr lang="en-US" dirty="0"/>
              <a:t>Will Breitenbach, Luke Boyer</a:t>
            </a:r>
          </a:p>
          <a:p>
            <a:r>
              <a:rPr lang="en-US" dirty="0"/>
              <a:t>Jay Shankar, Darci Johal</a:t>
            </a:r>
          </a:p>
        </p:txBody>
      </p:sp>
      <p:pic>
        <p:nvPicPr>
          <p:cNvPr id="4" name="Picture 3">
            <a:extLst>
              <a:ext uri="{FF2B5EF4-FFF2-40B4-BE49-F238E27FC236}">
                <a16:creationId xmlns:a16="http://schemas.microsoft.com/office/drawing/2014/main" id="{1AB4552F-FC8C-A6C4-67DD-ACAF8094931C}"/>
              </a:ext>
            </a:extLst>
          </p:cNvPr>
          <p:cNvPicPr>
            <a:picLocks noChangeAspect="1"/>
          </p:cNvPicPr>
          <p:nvPr/>
        </p:nvPicPr>
        <p:blipFill>
          <a:blip r:embed="rId4"/>
          <a:stretch>
            <a:fillRect/>
          </a:stretch>
        </p:blipFill>
        <p:spPr>
          <a:xfrm>
            <a:off x="1154176" y="1019884"/>
            <a:ext cx="2101088" cy="1021345"/>
          </a:xfrm>
          <a:prstGeom prst="rect">
            <a:avLst/>
          </a:prstGeom>
        </p:spPr>
      </p:pic>
    </p:spTree>
    <p:extLst>
      <p:ext uri="{BB962C8B-B14F-4D97-AF65-F5344CB8AC3E}">
        <p14:creationId xmlns:p14="http://schemas.microsoft.com/office/powerpoint/2010/main" val="2667022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97405" y="148037"/>
            <a:ext cx="10515600" cy="799255"/>
          </a:xfrm>
        </p:spPr>
        <p:txBody>
          <a:bodyPr>
            <a:normAutofit fontScale="90000"/>
          </a:bodyPr>
          <a:lstStyle/>
          <a:p>
            <a:pPr algn="ctr"/>
            <a:r>
              <a:rPr lang="en-US" dirty="0"/>
              <a:t>NOVELIS CORP - ALUMINUM SOLUTIONS AND RECYCLING:</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502701" y="1170959"/>
            <a:ext cx="7437449" cy="4808822"/>
          </a:xfrm>
        </p:spPr>
        <p:txBody>
          <a:bodyPr>
            <a:normAutofit/>
          </a:bodyPr>
          <a:lstStyle/>
          <a:p>
            <a:r>
              <a:rPr lang="en-US" sz="2400" dirty="0"/>
              <a:t>Their key strategies include reducing carbon emissions by incorporating recycled aluminum.</a:t>
            </a:r>
            <a:br>
              <a:rPr lang="en-US" sz="2400" dirty="0"/>
            </a:br>
            <a:endParaRPr lang="en-US" sz="2400" dirty="0"/>
          </a:p>
          <a:p>
            <a:r>
              <a:rPr lang="en-US" sz="2400" dirty="0"/>
              <a:t>With an impressive global average recycled content of 61%, it stands out as a leading recycler.</a:t>
            </a:r>
            <a:br>
              <a:rPr lang="en-US" sz="2400" dirty="0"/>
            </a:br>
            <a:endParaRPr lang="en-US" sz="2600" dirty="0"/>
          </a:p>
          <a:p>
            <a:r>
              <a:rPr lang="en-US" sz="2600" dirty="0"/>
              <a:t>30% CO2 footprint reduction goal by 2026.</a:t>
            </a:r>
            <a:br>
              <a:rPr lang="en-US" sz="2600" dirty="0"/>
            </a:br>
            <a:endParaRPr lang="en-US" sz="2600" dirty="0"/>
          </a:p>
          <a:p>
            <a:r>
              <a:rPr lang="en-US" sz="2600" dirty="0"/>
              <a:t>Reduce waste to landfill intensity by 20% by 2026.</a:t>
            </a:r>
          </a:p>
        </p:txBody>
      </p:sp>
      <p:pic>
        <p:nvPicPr>
          <p:cNvPr id="5" name="Picture 4">
            <a:extLst>
              <a:ext uri="{FF2B5EF4-FFF2-40B4-BE49-F238E27FC236}">
                <a16:creationId xmlns:a16="http://schemas.microsoft.com/office/drawing/2014/main" id="{15F7BC7C-6BEE-174E-8F0C-0A6F04E51381}"/>
              </a:ext>
            </a:extLst>
          </p:cNvPr>
          <p:cNvPicPr>
            <a:picLocks noChangeAspect="1"/>
          </p:cNvPicPr>
          <p:nvPr/>
        </p:nvPicPr>
        <p:blipFill>
          <a:blip r:embed="rId3"/>
          <a:stretch>
            <a:fillRect/>
          </a:stretch>
        </p:blipFill>
        <p:spPr>
          <a:xfrm>
            <a:off x="8051982" y="4312390"/>
            <a:ext cx="4075651" cy="1562137"/>
          </a:xfrm>
          <a:prstGeom prst="rect">
            <a:avLst/>
          </a:prstGeom>
        </p:spPr>
      </p:pic>
      <p:pic>
        <p:nvPicPr>
          <p:cNvPr id="4098" name="Picture 2">
            <a:extLst>
              <a:ext uri="{FF2B5EF4-FFF2-40B4-BE49-F238E27FC236}">
                <a16:creationId xmlns:a16="http://schemas.microsoft.com/office/drawing/2014/main" id="{3444A41D-1B4E-615F-7A3C-783E229746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304"/>
          <a:stretch/>
        </p:blipFill>
        <p:spPr bwMode="auto">
          <a:xfrm>
            <a:off x="8136954" y="1105175"/>
            <a:ext cx="3276051" cy="19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55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97405" y="148037"/>
            <a:ext cx="10515600" cy="799255"/>
          </a:xfrm>
        </p:spPr>
        <p:txBody>
          <a:bodyPr>
            <a:normAutofit/>
          </a:bodyPr>
          <a:lstStyle/>
          <a:p>
            <a:pPr algn="ctr"/>
            <a:r>
              <a:rPr lang="en-US" dirty="0"/>
              <a:t>SOURCES: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502701" y="1170959"/>
            <a:ext cx="7437449" cy="4808822"/>
          </a:xfrm>
        </p:spPr>
        <p:txBody>
          <a:bodyPr>
            <a:normAutofit/>
          </a:bodyPr>
          <a:lstStyle/>
          <a:p>
            <a:r>
              <a:rPr lang="en-US" sz="2400" dirty="0">
                <a:solidFill>
                  <a:srgbClr val="002060"/>
                </a:solidFill>
                <a:hlinkClick r:id="rId3">
                  <a:extLst>
                    <a:ext uri="{A12FA001-AC4F-418D-AE19-62706E023703}">
                      <ahyp:hlinkClr xmlns:ahyp="http://schemas.microsoft.com/office/drawing/2018/hyperlinkcolor" val="tx"/>
                    </a:ext>
                  </a:extLst>
                </a:hlinkClick>
              </a:rPr>
              <a:t>https://www.plasticsmachinerymanufacturing.com/features/article/21136683/harbec-succeeds-in-carbonneutral-quest</a:t>
            </a:r>
            <a:br>
              <a:rPr lang="en-US" sz="2400" dirty="0">
                <a:solidFill>
                  <a:srgbClr val="002060"/>
                </a:solidFill>
              </a:rPr>
            </a:br>
            <a:endParaRPr lang="en-US" sz="2400" dirty="0">
              <a:solidFill>
                <a:srgbClr val="002060"/>
              </a:solidFill>
            </a:endParaRPr>
          </a:p>
          <a:p>
            <a:r>
              <a:rPr lang="en-IN" sz="2400" dirty="0">
                <a:solidFill>
                  <a:srgbClr val="002060"/>
                </a:solidFill>
                <a:hlinkClick r:id="rId4">
                  <a:extLst>
                    <a:ext uri="{A12FA001-AC4F-418D-AE19-62706E023703}">
                      <ahyp:hlinkClr xmlns:ahyp="http://schemas.microsoft.com/office/drawing/2018/hyperlinkcolor" val="tx"/>
                    </a:ext>
                  </a:extLst>
                </a:hlinkClick>
              </a:rPr>
              <a:t>Novelis-Sustainability-Report-2023.pdf</a:t>
            </a:r>
            <a:br>
              <a:rPr lang="en-IN" sz="2400" dirty="0">
                <a:solidFill>
                  <a:srgbClr val="002060"/>
                </a:solidFill>
              </a:rPr>
            </a:br>
            <a:endParaRPr lang="en-US" sz="2400" dirty="0">
              <a:solidFill>
                <a:srgbClr val="002060"/>
              </a:solidFill>
            </a:endParaRPr>
          </a:p>
          <a:p>
            <a:r>
              <a:rPr lang="en-US" sz="2400" dirty="0">
                <a:solidFill>
                  <a:srgbClr val="002060"/>
                </a:solidFill>
                <a:hlinkClick r:id="rId5">
                  <a:extLst>
                    <a:ext uri="{A12FA001-AC4F-418D-AE19-62706E023703}">
                      <ahyp:hlinkClr xmlns:ahyp="http://schemas.microsoft.com/office/drawing/2018/hyperlinkcolor" val="tx"/>
                    </a:ext>
                  </a:extLst>
                </a:hlinkClick>
              </a:rPr>
              <a:t>https://tessy.com/wp-content/uploads/2023/07/Tessy-2023-Sustainability-Report-V2.pdf</a:t>
            </a:r>
            <a:endParaRPr lang="en-US" sz="2400" dirty="0">
              <a:solidFill>
                <a:srgbClr val="002060"/>
              </a:solidFill>
            </a:endParaRPr>
          </a:p>
          <a:p>
            <a:endParaRPr lang="en-US" sz="2400" dirty="0"/>
          </a:p>
        </p:txBody>
      </p:sp>
    </p:spTree>
    <p:extLst>
      <p:ext uri="{BB962C8B-B14F-4D97-AF65-F5344CB8AC3E}">
        <p14:creationId xmlns:p14="http://schemas.microsoft.com/office/powerpoint/2010/main" val="2609284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Green Energy Project #1 - Solar </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lstStyle/>
          <a:p>
            <a:r>
              <a:rPr lang="en-US" dirty="0"/>
              <a:t>Bullet #1</a:t>
            </a:r>
          </a:p>
          <a:p>
            <a:r>
              <a:rPr lang="en-US" dirty="0"/>
              <a:t>Bullet #2</a:t>
            </a:r>
          </a:p>
          <a:p>
            <a:r>
              <a:rPr lang="en-US" dirty="0"/>
              <a:t>Bullet #3</a:t>
            </a:r>
          </a:p>
        </p:txBody>
      </p:sp>
    </p:spTree>
    <p:extLst>
      <p:ext uri="{BB962C8B-B14F-4D97-AF65-F5344CB8AC3E}">
        <p14:creationId xmlns:p14="http://schemas.microsoft.com/office/powerpoint/2010/main" val="290261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Green Energy Project #2 - Wind </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lstStyle/>
          <a:p>
            <a:r>
              <a:rPr lang="en-US" dirty="0"/>
              <a:t>Bullet #1</a:t>
            </a:r>
          </a:p>
          <a:p>
            <a:r>
              <a:rPr lang="en-US" dirty="0"/>
              <a:t>Bullet #2</a:t>
            </a:r>
          </a:p>
          <a:p>
            <a:r>
              <a:rPr lang="en-US" dirty="0"/>
              <a:t>Bullet #3</a:t>
            </a:r>
          </a:p>
        </p:txBody>
      </p:sp>
    </p:spTree>
    <p:extLst>
      <p:ext uri="{BB962C8B-B14F-4D97-AF65-F5344CB8AC3E}">
        <p14:creationId xmlns:p14="http://schemas.microsoft.com/office/powerpoint/2010/main" val="370451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Hotel Skylar - Geothermal </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lstStyle/>
          <a:p>
            <a:r>
              <a:rPr lang="en-US" dirty="0"/>
              <a:t>Bullet #1</a:t>
            </a:r>
          </a:p>
          <a:p>
            <a:r>
              <a:rPr lang="en-US" dirty="0"/>
              <a:t>Bullet #2</a:t>
            </a:r>
          </a:p>
          <a:p>
            <a:r>
              <a:rPr lang="en-US" dirty="0"/>
              <a:t>Bullet #3</a:t>
            </a:r>
          </a:p>
        </p:txBody>
      </p:sp>
    </p:spTree>
    <p:extLst>
      <p:ext uri="{BB962C8B-B14F-4D97-AF65-F5344CB8AC3E}">
        <p14:creationId xmlns:p14="http://schemas.microsoft.com/office/powerpoint/2010/main" val="239728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Autofit/>
          </a:bodyPr>
          <a:lstStyle/>
          <a:p>
            <a:r>
              <a:rPr lang="en-US" dirty="0"/>
              <a:t>Conclusion - Recommendation </a:t>
            </a:r>
          </a:p>
        </p:txBody>
      </p:sp>
      <p:sp>
        <p:nvSpPr>
          <p:cNvPr id="5" name="Text Placeholder 2">
            <a:extLst>
              <a:ext uri="{FF2B5EF4-FFF2-40B4-BE49-F238E27FC236}">
                <a16:creationId xmlns:a16="http://schemas.microsoft.com/office/drawing/2014/main" id="{12E2743B-1B56-BF4A-958F-9019CF7E9D25}"/>
              </a:ext>
            </a:extLst>
          </p:cNvPr>
          <p:cNvSpPr>
            <a:spLocks noGrp="1"/>
          </p:cNvSpPr>
          <p:nvPr>
            <p:ph type="body" idx="1"/>
          </p:nvPr>
        </p:nvSpPr>
        <p:spPr/>
        <p:txBody>
          <a:bodyPr/>
          <a:lstStyle/>
          <a:p>
            <a:r>
              <a:rPr lang="en-US" dirty="0"/>
              <a:t>Subtitle 1 Goes Here</a:t>
            </a:r>
          </a:p>
        </p:txBody>
      </p:sp>
      <p:sp>
        <p:nvSpPr>
          <p:cNvPr id="3" name="Content Placeholder 3">
            <a:extLst>
              <a:ext uri="{FF2B5EF4-FFF2-40B4-BE49-F238E27FC236}">
                <a16:creationId xmlns:a16="http://schemas.microsoft.com/office/drawing/2014/main" id="{4AC42223-9585-C74D-89FB-DEDD812CDE66}"/>
              </a:ext>
            </a:extLst>
          </p:cNvPr>
          <p:cNvSpPr>
            <a:spLocks noGrp="1"/>
          </p:cNvSpPr>
          <p:nvPr>
            <p:ph sz="half" idx="2"/>
          </p:nvPr>
        </p:nvSpPr>
        <p:spPr/>
        <p:txBody>
          <a:bodyPr/>
          <a:lstStyle/>
          <a:p>
            <a:r>
              <a:rPr lang="en-US" dirty="0"/>
              <a:t>Bullet #1</a:t>
            </a:r>
          </a:p>
          <a:p>
            <a:r>
              <a:rPr lang="en-US" dirty="0"/>
              <a:t>Bullet #2</a:t>
            </a:r>
          </a:p>
        </p:txBody>
      </p:sp>
      <p:sp>
        <p:nvSpPr>
          <p:cNvPr id="6" name="Text Placeholder 4">
            <a:extLst>
              <a:ext uri="{FF2B5EF4-FFF2-40B4-BE49-F238E27FC236}">
                <a16:creationId xmlns:a16="http://schemas.microsoft.com/office/drawing/2014/main" id="{4080EFC6-A044-F041-A45D-26A9796A61A2}"/>
              </a:ext>
            </a:extLst>
          </p:cNvPr>
          <p:cNvSpPr>
            <a:spLocks noGrp="1"/>
          </p:cNvSpPr>
          <p:nvPr>
            <p:ph type="body" sz="quarter" idx="3"/>
          </p:nvPr>
        </p:nvSpPr>
        <p:spPr/>
        <p:txBody>
          <a:bodyPr/>
          <a:lstStyle/>
          <a:p>
            <a:r>
              <a:rPr lang="en-US" dirty="0"/>
              <a:t>Subtitle 2 Goes Here</a:t>
            </a:r>
          </a:p>
        </p:txBody>
      </p:sp>
      <p:sp>
        <p:nvSpPr>
          <p:cNvPr id="4" name="Content Placeholder 5">
            <a:extLst>
              <a:ext uri="{FF2B5EF4-FFF2-40B4-BE49-F238E27FC236}">
                <a16:creationId xmlns:a16="http://schemas.microsoft.com/office/drawing/2014/main" id="{B076A334-4CBD-EA4C-BE4E-67B13C21B3C9}"/>
              </a:ext>
            </a:extLst>
          </p:cNvPr>
          <p:cNvSpPr>
            <a:spLocks noGrp="1"/>
          </p:cNvSpPr>
          <p:nvPr>
            <p:ph sz="quarter" idx="4"/>
          </p:nvPr>
        </p:nvSpPr>
        <p:spPr/>
        <p:txBody>
          <a:bodyPr/>
          <a:lstStyle/>
          <a:p>
            <a:r>
              <a:rPr lang="en-US" dirty="0"/>
              <a:t>Bullet #1</a:t>
            </a:r>
          </a:p>
          <a:p>
            <a:r>
              <a:rPr lang="en-US" dirty="0"/>
              <a:t>Bullet #2</a:t>
            </a:r>
          </a:p>
        </p:txBody>
      </p:sp>
    </p:spTree>
    <p:extLst>
      <p:ext uri="{BB962C8B-B14F-4D97-AF65-F5344CB8AC3E}">
        <p14:creationId xmlns:p14="http://schemas.microsoft.com/office/powerpoint/2010/main" val="2884034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Title Goes Here </a:t>
            </a:r>
            <a:br>
              <a:rPr lang="en-US" dirty="0"/>
            </a:br>
            <a:r>
              <a:rPr lang="en-US" dirty="0"/>
              <a:t>(Example of Bar Graph in a Text Only Slide)</a:t>
            </a:r>
          </a:p>
        </p:txBody>
      </p:sp>
      <p:graphicFrame>
        <p:nvGraphicFramePr>
          <p:cNvPr id="27" name="Content Placeholder 2" descr="A bar graph showing data points that don't really serve a purpose other than to become an example to the PowerPoint presentation creator. " title="Graph Example"/>
          <p:cNvGraphicFramePr>
            <a:graphicFrameLocks noGrp="1"/>
          </p:cNvGraphicFramePr>
          <p:nvPr>
            <p:ph idx="1"/>
            <p:extLst>
              <p:ext uri="{D42A27DB-BD31-4B8C-83A1-F6EECF244321}">
                <p14:modId xmlns:p14="http://schemas.microsoft.com/office/powerpoint/2010/main" val="352476176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898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normAutofit/>
          </a:bodyPr>
          <a:lstStyle/>
          <a:p>
            <a:r>
              <a:rPr lang="en-US" dirty="0"/>
              <a:t>Title Goes Here </a:t>
            </a:r>
            <a:br>
              <a:rPr lang="en-US" dirty="0"/>
            </a:br>
            <a:r>
              <a:rPr lang="en-US" dirty="0"/>
              <a:t>(Example of a Pie Chart in a Text Only Slide)</a:t>
            </a:r>
          </a:p>
        </p:txBody>
      </p:sp>
      <p:graphicFrame>
        <p:nvGraphicFramePr>
          <p:cNvPr id="27" name="Content Placeholder 2" descr="An example pie chart with generic data. The chart is meant to be an example for the PowerPoint presentation creator. " title="Pie Chart"/>
          <p:cNvGraphicFramePr>
            <a:graphicFrameLocks noGrp="1"/>
          </p:cNvGraphicFramePr>
          <p:nvPr>
            <p:ph idx="1"/>
            <p:extLst>
              <p:ext uri="{D42A27DB-BD31-4B8C-83A1-F6EECF244321}">
                <p14:modId xmlns:p14="http://schemas.microsoft.com/office/powerpoint/2010/main" val="366798098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606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540A-355E-104B-9037-5BAA87D85B74}"/>
              </a:ext>
            </a:extLst>
          </p:cNvPr>
          <p:cNvSpPr>
            <a:spLocks noGrp="1"/>
          </p:cNvSpPr>
          <p:nvPr>
            <p:ph type="title"/>
          </p:nvPr>
        </p:nvSpPr>
        <p:spPr/>
        <p:txBody>
          <a:bodyPr/>
          <a:lstStyle/>
          <a:p>
            <a:r>
              <a:rPr lang="en-US" dirty="0"/>
              <a:t>Title Goes Here </a:t>
            </a:r>
            <a:br>
              <a:rPr lang="en-US" dirty="0"/>
            </a:br>
            <a:r>
              <a:rPr lang="en-US" dirty="0"/>
              <a:t>(Example of a Table Slide)</a:t>
            </a:r>
          </a:p>
        </p:txBody>
      </p:sp>
      <p:graphicFrame>
        <p:nvGraphicFramePr>
          <p:cNvPr id="6" name="Table Placeholder 2" descr="This table uses 5 columns and 5 rows to provide an example for the PowerPoint presentation creator. The table was meant to be used as a base for the user. " title="Table Example">
            <a:extLst>
              <a:ext uri="{FF2B5EF4-FFF2-40B4-BE49-F238E27FC236}">
                <a16:creationId xmlns:a16="http://schemas.microsoft.com/office/drawing/2014/main" id="{87A8A2FE-4305-0746-A419-2F29A2A78FB3}"/>
              </a:ext>
            </a:extLst>
          </p:cNvPr>
          <p:cNvGraphicFramePr>
            <a:graphicFrameLocks noGrp="1"/>
          </p:cNvGraphicFramePr>
          <p:nvPr>
            <p:ph type="tbl" sz="quarter" idx="10"/>
            <p:extLst>
              <p:ext uri="{D42A27DB-BD31-4B8C-83A1-F6EECF244321}">
                <p14:modId xmlns:p14="http://schemas.microsoft.com/office/powerpoint/2010/main" val="2210616010"/>
              </p:ext>
            </p:extLst>
          </p:nvPr>
        </p:nvGraphicFramePr>
        <p:xfrm>
          <a:off x="838201" y="1828798"/>
          <a:ext cx="10515600" cy="4356100"/>
        </p:xfrm>
        <a:graphic>
          <a:graphicData uri="http://schemas.openxmlformats.org/drawingml/2006/table">
            <a:tbl>
              <a:tblPr firstRow="1" bandRow="1">
                <a:tableStyleId>{10A1B5D5-9B99-4C35-A422-299274C87663}</a:tableStyleId>
              </a:tblPr>
              <a:tblGrid>
                <a:gridCol w="2103120">
                  <a:extLst>
                    <a:ext uri="{9D8B030D-6E8A-4147-A177-3AD203B41FA5}">
                      <a16:colId xmlns:a16="http://schemas.microsoft.com/office/drawing/2014/main" val="3683999441"/>
                    </a:ext>
                  </a:extLst>
                </a:gridCol>
                <a:gridCol w="2103120">
                  <a:extLst>
                    <a:ext uri="{9D8B030D-6E8A-4147-A177-3AD203B41FA5}">
                      <a16:colId xmlns:a16="http://schemas.microsoft.com/office/drawing/2014/main" val="2056751666"/>
                    </a:ext>
                  </a:extLst>
                </a:gridCol>
                <a:gridCol w="2103120">
                  <a:extLst>
                    <a:ext uri="{9D8B030D-6E8A-4147-A177-3AD203B41FA5}">
                      <a16:colId xmlns:a16="http://schemas.microsoft.com/office/drawing/2014/main" val="1963066603"/>
                    </a:ext>
                  </a:extLst>
                </a:gridCol>
                <a:gridCol w="2103120">
                  <a:extLst>
                    <a:ext uri="{9D8B030D-6E8A-4147-A177-3AD203B41FA5}">
                      <a16:colId xmlns:a16="http://schemas.microsoft.com/office/drawing/2014/main" val="3024946553"/>
                    </a:ext>
                  </a:extLst>
                </a:gridCol>
                <a:gridCol w="2103120">
                  <a:extLst>
                    <a:ext uri="{9D8B030D-6E8A-4147-A177-3AD203B41FA5}">
                      <a16:colId xmlns:a16="http://schemas.microsoft.com/office/drawing/2014/main" val="1032761054"/>
                    </a:ext>
                  </a:extLst>
                </a:gridCol>
              </a:tblGrid>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1</a:t>
                      </a:r>
                      <a:endParaRPr lang="en-US" sz="1800" b="1" i="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2</a:t>
                      </a:r>
                      <a:endParaRPr lang="en-US" sz="1800" b="1" i="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3</a:t>
                      </a:r>
                      <a:endParaRPr lang="en-US" sz="1800" b="1" i="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4</a:t>
                      </a:r>
                      <a:endParaRPr lang="en-US" sz="1800" b="1" i="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Column 5</a:t>
                      </a:r>
                      <a:endParaRPr lang="en-US" sz="1800" b="1" i="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4267916748"/>
                  </a:ext>
                </a:extLst>
              </a:tr>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5</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9</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13</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17</a:t>
                      </a:r>
                      <a:endParaRPr lang="en-US" sz="180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3119525061"/>
                  </a:ext>
                </a:extLst>
              </a:tr>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2</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6</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10</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14</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18</a:t>
                      </a:r>
                      <a:endParaRPr lang="en-US" sz="180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3958811436"/>
                  </a:ext>
                </a:extLst>
              </a:tr>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3</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7</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11</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15</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19</a:t>
                      </a:r>
                      <a:endParaRPr lang="en-US" sz="180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2333815570"/>
                  </a:ext>
                </a:extLst>
              </a:tr>
              <a:tr h="871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4</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8</a:t>
                      </a:r>
                      <a:r>
                        <a:rPr lang="en-US" sz="1800" dirty="0">
                          <a:effectLst/>
                        </a:rPr>
                        <a:t> </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12</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16</a:t>
                      </a:r>
                      <a:endParaRPr lang="en-US" sz="1800" dirty="0">
                        <a:latin typeface="+mn-lt"/>
                        <a:ea typeface="Verdana" panose="020B0604030504040204" pitchFamily="34" charset="0"/>
                        <a:cs typeface="Verdana" panose="020B0604030504040204" pitchFamily="34" charset="0"/>
                      </a:endParaRP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rPr>
                        <a:t>Data point 20</a:t>
                      </a:r>
                      <a:endParaRPr lang="en-US" sz="1800" dirty="0">
                        <a:latin typeface="+mn-lt"/>
                        <a:ea typeface="Verdana" panose="020B0604030504040204" pitchFamily="34" charset="0"/>
                        <a:cs typeface="Verdana" panose="020B0604030504040204" pitchFamily="34" charset="0"/>
                      </a:endParaRPr>
                    </a:p>
                  </a:txBody>
                  <a:tcPr anchor="ctr" anchorCtr="1"/>
                </a:tc>
                <a:extLst>
                  <a:ext uri="{0D108BD9-81ED-4DB2-BD59-A6C34878D82A}">
                    <a16:rowId xmlns:a16="http://schemas.microsoft.com/office/drawing/2014/main" val="559175628"/>
                  </a:ext>
                </a:extLst>
              </a:tr>
            </a:tbl>
          </a:graphicData>
        </a:graphic>
      </p:graphicFrame>
    </p:spTree>
    <p:extLst>
      <p:ext uri="{BB962C8B-B14F-4D97-AF65-F5344CB8AC3E}">
        <p14:creationId xmlns:p14="http://schemas.microsoft.com/office/powerpoint/2010/main" val="790796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992626-7A80-954D-B448-E70159132844}"/>
              </a:ext>
            </a:extLst>
          </p:cNvPr>
          <p:cNvSpPr>
            <a:spLocks noGrp="1"/>
          </p:cNvSpPr>
          <p:nvPr>
            <p:ph type="title"/>
          </p:nvPr>
        </p:nvSpPr>
        <p:spPr/>
        <p:txBody>
          <a:bodyPr/>
          <a:lstStyle/>
          <a:p>
            <a:r>
              <a:rPr lang="en-US" dirty="0"/>
              <a:t>Title Goes Here </a:t>
            </a:r>
            <a:br>
              <a:rPr lang="en-US" dirty="0"/>
            </a:br>
            <a:r>
              <a:rPr lang="en-US" dirty="0"/>
              <a:t>(Example of a Picture Only Slide)</a:t>
            </a:r>
          </a:p>
        </p:txBody>
      </p:sp>
      <p:pic>
        <p:nvPicPr>
          <p:cNvPr id="9" name="Picture Placeholder 2" descr="This photo shows a Syracuse University student wearing a bright yellow shirt studying inside of the Panasci Lounge at the Schine Student Center. The large windows show snow falling. The Hall of Languages can be seen in the distance." title="Student Studying at Schine">
            <a:extLst>
              <a:ext uri="{FF2B5EF4-FFF2-40B4-BE49-F238E27FC236}">
                <a16:creationId xmlns:a16="http://schemas.microsoft.com/office/drawing/2014/main" id="{044B8C2C-D113-6F4E-A77A-6FC6F7CE38E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l="29" r="29"/>
          <a:stretch/>
        </p:blipFill>
        <p:spPr/>
      </p:pic>
    </p:spTree>
    <p:extLst>
      <p:ext uri="{BB962C8B-B14F-4D97-AF65-F5344CB8AC3E}">
        <p14:creationId xmlns:p14="http://schemas.microsoft.com/office/powerpoint/2010/main" val="50535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5181600" cy="1325563"/>
          </a:xfrm>
        </p:spPr>
        <p:txBody>
          <a:bodyPr>
            <a:noAutofit/>
          </a:bodyPr>
          <a:lstStyle/>
          <a:p>
            <a:r>
              <a:rPr lang="en-US" dirty="0"/>
              <a:t>Agenda</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sz="half" idx="1"/>
          </p:nvPr>
        </p:nvSpPr>
        <p:spPr/>
        <p:txBody>
          <a:bodyPr>
            <a:normAutofit/>
          </a:bodyPr>
          <a:lstStyle/>
          <a:p>
            <a:r>
              <a:rPr lang="en-US" dirty="0"/>
              <a:t>Who is MACNY?</a:t>
            </a:r>
          </a:p>
          <a:p>
            <a:r>
              <a:rPr lang="en-US" dirty="0"/>
              <a:t>Survey Data</a:t>
            </a:r>
          </a:p>
          <a:p>
            <a:r>
              <a:rPr lang="en-US" dirty="0"/>
              <a:t>Recommendation to MACNY</a:t>
            </a:r>
          </a:p>
          <a:p>
            <a:r>
              <a:rPr lang="en-US" dirty="0"/>
              <a:t>Local Leaders in Sustainability</a:t>
            </a:r>
          </a:p>
          <a:p>
            <a:r>
              <a:rPr lang="en-US" dirty="0"/>
              <a:t>CNY Green Energy Projects</a:t>
            </a:r>
          </a:p>
          <a:p>
            <a:r>
              <a:rPr lang="en-US" dirty="0"/>
              <a:t>Conclusion</a:t>
            </a:r>
          </a:p>
          <a:p>
            <a:endParaRPr lang="en-US" dirty="0"/>
          </a:p>
        </p:txBody>
      </p:sp>
      <p:pic>
        <p:nvPicPr>
          <p:cNvPr id="6" name="Content Placeholder 3">
            <a:extLst>
              <a:ext uri="{FF2B5EF4-FFF2-40B4-BE49-F238E27FC236}">
                <a16:creationId xmlns:a16="http://schemas.microsoft.com/office/drawing/2014/main" id="{0CD62D20-E21A-D046-957A-EA3505760E18}"/>
              </a:ext>
            </a:extLst>
          </p:cNvPr>
          <p:cNvPicPr>
            <a:picLocks noGrp="1" noChangeAspect="1"/>
          </p:cNvPicPr>
          <p:nvPr>
            <p:ph sz="half" idx="2"/>
          </p:nvPr>
        </p:nvPicPr>
        <p:blipFill rotWithShape="1">
          <a:blip r:embed="rId2"/>
          <a:srcRect/>
          <a:stretch/>
        </p:blipFill>
        <p:spPr>
          <a:xfrm>
            <a:off x="6982721" y="365125"/>
            <a:ext cx="4678262" cy="5811837"/>
          </a:xfrm>
        </p:spPr>
      </p:pic>
    </p:spTree>
    <p:extLst>
      <p:ext uri="{BB962C8B-B14F-4D97-AF65-F5344CB8AC3E}">
        <p14:creationId xmlns:p14="http://schemas.microsoft.com/office/powerpoint/2010/main" val="3041698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10515600" cy="5794375"/>
          </a:xfrm>
        </p:spPr>
        <p:txBody>
          <a:bodyPr>
            <a:normAutofit/>
          </a:bodyPr>
          <a:lstStyle/>
          <a:p>
            <a:r>
              <a:rPr lang="en-US" sz="6000" b="1" dirty="0"/>
              <a:t>Single Heading or </a:t>
            </a:r>
            <a:br>
              <a:rPr lang="en-US" sz="6000" b="1" dirty="0"/>
            </a:br>
            <a:r>
              <a:rPr lang="en-US" sz="6000" b="1" dirty="0"/>
              <a:t>Impact Statement Here</a:t>
            </a:r>
            <a:br>
              <a:rPr lang="en-US" sz="6000" b="1" dirty="0"/>
            </a:br>
            <a:r>
              <a:rPr lang="en-US" dirty="0"/>
              <a:t>(Example of Title Only Slide)</a:t>
            </a:r>
          </a:p>
        </p:txBody>
      </p:sp>
    </p:spTree>
    <p:extLst>
      <p:ext uri="{BB962C8B-B14F-4D97-AF65-F5344CB8AC3E}">
        <p14:creationId xmlns:p14="http://schemas.microsoft.com/office/powerpoint/2010/main" val="904966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1B43-D538-6149-9069-CF98253BBB5A}"/>
              </a:ext>
            </a:extLst>
          </p:cNvPr>
          <p:cNvSpPr>
            <a:spLocks noGrp="1"/>
          </p:cNvSpPr>
          <p:nvPr>
            <p:ph type="title"/>
          </p:nvPr>
        </p:nvSpPr>
        <p:spPr/>
        <p:txBody>
          <a:bodyPr>
            <a:normAutofit/>
          </a:bodyPr>
          <a:lstStyle/>
          <a:p>
            <a:r>
              <a:rPr lang="en-US" dirty="0"/>
              <a:t>Section Title Here</a:t>
            </a:r>
          </a:p>
        </p:txBody>
      </p:sp>
      <p:sp>
        <p:nvSpPr>
          <p:cNvPr id="4" name="Text Placeholder 2">
            <a:extLst>
              <a:ext uri="{FF2B5EF4-FFF2-40B4-BE49-F238E27FC236}">
                <a16:creationId xmlns:a16="http://schemas.microsoft.com/office/drawing/2014/main" id="{1DCF8C8B-E4BC-F747-B94D-4495457F061C}"/>
              </a:ext>
            </a:extLst>
          </p:cNvPr>
          <p:cNvSpPr>
            <a:spLocks noGrp="1"/>
          </p:cNvSpPr>
          <p:nvPr>
            <p:ph type="body" idx="1"/>
          </p:nvPr>
        </p:nvSpPr>
        <p:spPr/>
        <p:txBody>
          <a:bodyPr/>
          <a:lstStyle/>
          <a:p>
            <a:r>
              <a:rPr lang="en-US" dirty="0"/>
              <a:t>Version one </a:t>
            </a:r>
            <a:br>
              <a:rPr lang="en-US" dirty="0"/>
            </a:br>
            <a:r>
              <a:rPr lang="en-US" dirty="0"/>
              <a:t>(with included image)</a:t>
            </a:r>
          </a:p>
        </p:txBody>
      </p:sp>
      <p:pic>
        <p:nvPicPr>
          <p:cNvPr id="5" name="Picture Placeholder 3" descr="A large crowd of students cheerfully poses in front of the Newhouse 1 and 2 building. The students are wearing a variety of Syracuse University themed clothes. " title="Students in front of Newhouse">
            <a:extLst>
              <a:ext uri="{FF2B5EF4-FFF2-40B4-BE49-F238E27FC236}">
                <a16:creationId xmlns:a16="http://schemas.microsoft.com/office/drawing/2014/main" id="{EBCE4628-A528-9E40-B847-03B26A8015D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t="84" b="84"/>
          <a:stretch/>
        </p:blipFill>
        <p:spPr/>
      </p:pic>
    </p:spTree>
    <p:extLst>
      <p:ext uri="{BB962C8B-B14F-4D97-AF65-F5344CB8AC3E}">
        <p14:creationId xmlns:p14="http://schemas.microsoft.com/office/powerpoint/2010/main" val="3585117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235AC7-D64B-224F-AE2A-1E4637229D95}"/>
              </a:ext>
            </a:extLst>
          </p:cNvPr>
          <p:cNvSpPr>
            <a:spLocks noGrp="1"/>
          </p:cNvSpPr>
          <p:nvPr>
            <p:ph type="title"/>
          </p:nvPr>
        </p:nvSpPr>
        <p:spPr/>
        <p:txBody>
          <a:bodyPr>
            <a:normAutofit/>
          </a:bodyPr>
          <a:lstStyle/>
          <a:p>
            <a:r>
              <a:rPr lang="en-US" dirty="0"/>
              <a:t>Section Title Here </a:t>
            </a:r>
          </a:p>
        </p:txBody>
      </p:sp>
      <p:sp>
        <p:nvSpPr>
          <p:cNvPr id="5" name="Text Placeholder 2">
            <a:extLst>
              <a:ext uri="{FF2B5EF4-FFF2-40B4-BE49-F238E27FC236}">
                <a16:creationId xmlns:a16="http://schemas.microsoft.com/office/drawing/2014/main" id="{F2649A40-8753-724B-A98B-9CCAE02C99DF}"/>
              </a:ext>
            </a:extLst>
          </p:cNvPr>
          <p:cNvSpPr>
            <a:spLocks noGrp="1"/>
          </p:cNvSpPr>
          <p:nvPr>
            <p:ph type="body" idx="1"/>
          </p:nvPr>
        </p:nvSpPr>
        <p:spPr/>
        <p:txBody>
          <a:bodyPr/>
          <a:lstStyle/>
          <a:p>
            <a:r>
              <a:rPr lang="en-US" dirty="0"/>
              <a:t>Version two </a:t>
            </a:r>
            <a:br>
              <a:rPr lang="en-US" dirty="0"/>
            </a:br>
            <a:r>
              <a:rPr lang="en-US" dirty="0"/>
              <a:t>(with included image)</a:t>
            </a:r>
          </a:p>
        </p:txBody>
      </p:sp>
      <p:pic>
        <p:nvPicPr>
          <p:cNvPr id="6" name="Picture Placeholder 3" descr="An orange banner with the Syracuse University seal hangs on top of navy blue curtains. This banner is typically used in formal ceremonies such as convocations or commencement. " title="Syracuse University Seal Banner">
            <a:extLst>
              <a:ext uri="{FF2B5EF4-FFF2-40B4-BE49-F238E27FC236}">
                <a16:creationId xmlns:a16="http://schemas.microsoft.com/office/drawing/2014/main" id="{5F11444E-C51D-C440-95FF-40A9994F4077}"/>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t="84" b="84"/>
          <a:stretch>
            <a:fillRect/>
          </a:stretch>
        </p:blipFill>
        <p:spPr/>
      </p:pic>
    </p:spTree>
    <p:extLst>
      <p:ext uri="{BB962C8B-B14F-4D97-AF65-F5344CB8AC3E}">
        <p14:creationId xmlns:p14="http://schemas.microsoft.com/office/powerpoint/2010/main" val="647305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D533-75D5-3944-A304-1D05C8AF6A73}"/>
              </a:ext>
            </a:extLst>
          </p:cNvPr>
          <p:cNvSpPr>
            <a:spLocks noGrp="1"/>
          </p:cNvSpPr>
          <p:nvPr>
            <p:ph type="title"/>
          </p:nvPr>
        </p:nvSpPr>
        <p:spPr/>
        <p:txBody>
          <a:bodyPr>
            <a:normAutofit/>
          </a:bodyPr>
          <a:lstStyle/>
          <a:p>
            <a:r>
              <a:rPr lang="en-US" dirty="0"/>
              <a:t>Section Title Here</a:t>
            </a:r>
          </a:p>
        </p:txBody>
      </p:sp>
      <p:sp>
        <p:nvSpPr>
          <p:cNvPr id="6" name="Text Placeholder 2">
            <a:extLst>
              <a:ext uri="{FF2B5EF4-FFF2-40B4-BE49-F238E27FC236}">
                <a16:creationId xmlns:a16="http://schemas.microsoft.com/office/drawing/2014/main" id="{BBCF34E5-A88C-DA4A-9725-062FC3078F03}"/>
              </a:ext>
            </a:extLst>
          </p:cNvPr>
          <p:cNvSpPr>
            <a:spLocks noGrp="1"/>
          </p:cNvSpPr>
          <p:nvPr>
            <p:ph type="body" idx="1"/>
          </p:nvPr>
        </p:nvSpPr>
        <p:spPr/>
        <p:txBody>
          <a:bodyPr/>
          <a:lstStyle/>
          <a:p>
            <a:r>
              <a:rPr lang="en-US" dirty="0"/>
              <a:t>Version one (with added image)</a:t>
            </a:r>
          </a:p>
        </p:txBody>
      </p:sp>
      <p:pic>
        <p:nvPicPr>
          <p:cNvPr id="5" name="Picture 3" descr="A large crowd of Syracuse University graduating students faces toward the stage. These students are all wearing navy blue undergraduate gowns with many different designs on the top of their graduation caps. " title="Syracuse University Commencement Crowd">
            <a:extLst>
              <a:ext uri="{FF2B5EF4-FFF2-40B4-BE49-F238E27FC236}">
                <a16:creationId xmlns:a16="http://schemas.microsoft.com/office/drawing/2014/main" id="{66E2422E-9D50-6C45-8A17-B51D5DE7B42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3568700"/>
          </a:xfrm>
          <a:prstGeom prst="rect">
            <a:avLst/>
          </a:prstGeom>
        </p:spPr>
      </p:pic>
    </p:spTree>
    <p:extLst>
      <p:ext uri="{BB962C8B-B14F-4D97-AF65-F5344CB8AC3E}">
        <p14:creationId xmlns:p14="http://schemas.microsoft.com/office/powerpoint/2010/main" val="268510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39F023-F0AF-E643-82D4-860FFEF2673E}"/>
              </a:ext>
            </a:extLst>
          </p:cNvPr>
          <p:cNvSpPr>
            <a:spLocks noGrp="1"/>
          </p:cNvSpPr>
          <p:nvPr>
            <p:ph type="title"/>
          </p:nvPr>
        </p:nvSpPr>
        <p:spPr/>
        <p:txBody>
          <a:bodyPr>
            <a:normAutofit/>
          </a:bodyPr>
          <a:lstStyle/>
          <a:p>
            <a:r>
              <a:rPr lang="en-US" dirty="0"/>
              <a:t>Section Title Here</a:t>
            </a:r>
          </a:p>
        </p:txBody>
      </p:sp>
      <p:sp>
        <p:nvSpPr>
          <p:cNvPr id="6" name="Text Placeholder 2">
            <a:extLst>
              <a:ext uri="{FF2B5EF4-FFF2-40B4-BE49-F238E27FC236}">
                <a16:creationId xmlns:a16="http://schemas.microsoft.com/office/drawing/2014/main" id="{82790E45-A3E6-B840-B99D-84CA1822970F}"/>
              </a:ext>
            </a:extLst>
          </p:cNvPr>
          <p:cNvSpPr>
            <a:spLocks noGrp="1"/>
          </p:cNvSpPr>
          <p:nvPr>
            <p:ph type="body" idx="1"/>
          </p:nvPr>
        </p:nvSpPr>
        <p:spPr/>
        <p:txBody>
          <a:bodyPr/>
          <a:lstStyle/>
          <a:p>
            <a:r>
              <a:rPr lang="en-US" dirty="0"/>
              <a:t>Version two (with added image)</a:t>
            </a:r>
          </a:p>
        </p:txBody>
      </p:sp>
      <p:pic>
        <p:nvPicPr>
          <p:cNvPr id="3" name="Picture 3" descr="Three different students climb the rock climbing wall at the Barnes Center at the Arch. The steps of the wall are different colors. The wall is decorated with streaks of gray, white, and orange. " title="Barnes Center at The Arch Rock Climbing Wall">
            <a:extLst>
              <a:ext uri="{FF2B5EF4-FFF2-40B4-BE49-F238E27FC236}">
                <a16:creationId xmlns:a16="http://schemas.microsoft.com/office/drawing/2014/main" id="{99EE19A0-084A-2344-9D9F-7DAF47B8371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3568700"/>
          </a:xfrm>
          <a:prstGeom prst="rect">
            <a:avLst/>
          </a:prstGeom>
        </p:spPr>
      </p:pic>
    </p:spTree>
    <p:extLst>
      <p:ext uri="{BB962C8B-B14F-4D97-AF65-F5344CB8AC3E}">
        <p14:creationId xmlns:p14="http://schemas.microsoft.com/office/powerpoint/2010/main" val="165239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C7AEC1-4B8C-474A-82C2-21AB4878E2E1}"/>
              </a:ext>
            </a:extLst>
          </p:cNvPr>
          <p:cNvSpPr>
            <a:spLocks noGrp="1"/>
          </p:cNvSpPr>
          <p:nvPr>
            <p:ph type="title"/>
          </p:nvPr>
        </p:nvSpPr>
        <p:spPr/>
        <p:txBody>
          <a:bodyPr anchor="t" anchorCtr="0"/>
          <a:lstStyle/>
          <a:p>
            <a:r>
              <a:rPr lang="en-US"/>
              <a:t>Closing Text</a:t>
            </a:r>
            <a:endParaRPr lang="en-US" dirty="0"/>
          </a:p>
        </p:txBody>
      </p:sp>
      <p:sp>
        <p:nvSpPr>
          <p:cNvPr id="4" name="TextBox 2">
            <a:extLst>
              <a:ext uri="{FF2B5EF4-FFF2-40B4-BE49-F238E27FC236}">
                <a16:creationId xmlns:a16="http://schemas.microsoft.com/office/drawing/2014/main" id="{9986194D-3BE7-F540-B1C4-7A362CB3128E}"/>
              </a:ext>
            </a:extLst>
          </p:cNvPr>
          <p:cNvSpPr txBox="1"/>
          <p:nvPr/>
        </p:nvSpPr>
        <p:spPr>
          <a:xfrm>
            <a:off x="3354333" y="4190828"/>
            <a:ext cx="3350341" cy="1015663"/>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Your Name</a:t>
            </a:r>
          </a:p>
          <a:p>
            <a:r>
              <a:rPr lang="en-US" sz="2000" dirty="0">
                <a:latin typeface="Verdana" panose="020B0604030504040204" pitchFamily="34" charset="0"/>
                <a:ea typeface="Verdana" panose="020B0604030504040204" pitchFamily="34" charset="0"/>
                <a:cs typeface="Verdana" panose="020B0604030504040204" pitchFamily="34" charset="0"/>
              </a:rPr>
              <a:t>Your Title</a:t>
            </a:r>
          </a:p>
          <a:p>
            <a:r>
              <a:rPr lang="en-US" sz="2000" dirty="0">
                <a:latin typeface="Verdana" panose="020B0604030504040204" pitchFamily="34" charset="0"/>
                <a:ea typeface="Verdana" panose="020B0604030504040204" pitchFamily="34" charset="0"/>
                <a:cs typeface="Verdana" panose="020B0604030504040204" pitchFamily="34" charset="0"/>
              </a:rPr>
              <a:t>Your contact information</a:t>
            </a:r>
          </a:p>
        </p:txBody>
      </p:sp>
    </p:spTree>
    <p:extLst>
      <p:ext uri="{BB962C8B-B14F-4D97-AF65-F5344CB8AC3E}">
        <p14:creationId xmlns:p14="http://schemas.microsoft.com/office/powerpoint/2010/main" val="2801853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ED1F-B1F3-A546-A5B1-D62E87F77A20}"/>
              </a:ext>
            </a:extLst>
          </p:cNvPr>
          <p:cNvSpPr>
            <a:spLocks noGrp="1"/>
          </p:cNvSpPr>
          <p:nvPr>
            <p:ph type="title"/>
          </p:nvPr>
        </p:nvSpPr>
        <p:spPr/>
        <p:txBody>
          <a:bodyPr/>
          <a:lstStyle/>
          <a:p>
            <a:r>
              <a:rPr lang="en-US" dirty="0"/>
              <a:t>Closing Text</a:t>
            </a:r>
            <a:br>
              <a:rPr lang="en-US" dirty="0"/>
            </a:br>
            <a:endParaRPr lang="en-US" dirty="0"/>
          </a:p>
        </p:txBody>
      </p:sp>
      <p:sp>
        <p:nvSpPr>
          <p:cNvPr id="5" name="TextBox 2">
            <a:extLst>
              <a:ext uri="{FF2B5EF4-FFF2-40B4-BE49-F238E27FC236}">
                <a16:creationId xmlns:a16="http://schemas.microsoft.com/office/drawing/2014/main" id="{88FECA49-8363-484E-8180-9995EF7E4F71}"/>
              </a:ext>
            </a:extLst>
          </p:cNvPr>
          <p:cNvSpPr txBox="1"/>
          <p:nvPr/>
        </p:nvSpPr>
        <p:spPr>
          <a:xfrm>
            <a:off x="740664" y="4190828"/>
            <a:ext cx="3350341" cy="1015663"/>
          </a:xfrm>
          <a:prstGeom prst="rect">
            <a:avLst/>
          </a:prstGeom>
          <a:noFill/>
        </p:spPr>
        <p:txBody>
          <a:bodyPr wrap="non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Your Name</a:t>
            </a:r>
          </a:p>
          <a:p>
            <a:r>
              <a:rPr lang="en-US" sz="2000" dirty="0">
                <a:latin typeface="Verdana" panose="020B0604030504040204" pitchFamily="34" charset="0"/>
                <a:ea typeface="Verdana" panose="020B0604030504040204" pitchFamily="34" charset="0"/>
                <a:cs typeface="Verdana" panose="020B0604030504040204" pitchFamily="34" charset="0"/>
              </a:rPr>
              <a:t>Your Title</a:t>
            </a:r>
          </a:p>
          <a:p>
            <a:r>
              <a:rPr lang="en-US" sz="2000" dirty="0">
                <a:latin typeface="Verdana" panose="020B0604030504040204" pitchFamily="34" charset="0"/>
                <a:ea typeface="Verdana" panose="020B0604030504040204" pitchFamily="34" charset="0"/>
                <a:cs typeface="Verdana" panose="020B0604030504040204" pitchFamily="34" charset="0"/>
              </a:rPr>
              <a:t>Your contact information</a:t>
            </a:r>
          </a:p>
        </p:txBody>
      </p:sp>
    </p:spTree>
    <p:extLst>
      <p:ext uri="{BB962C8B-B14F-4D97-AF65-F5344CB8AC3E}">
        <p14:creationId xmlns:p14="http://schemas.microsoft.com/office/powerpoint/2010/main" val="1367492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0811-9604-F444-BC5E-A94434CEC309}"/>
              </a:ext>
            </a:extLst>
          </p:cNvPr>
          <p:cNvSpPr>
            <a:spLocks noGrp="1"/>
          </p:cNvSpPr>
          <p:nvPr>
            <p:ph type="title"/>
          </p:nvPr>
        </p:nvSpPr>
        <p:spPr/>
        <p:txBody>
          <a:bodyPr/>
          <a:lstStyle/>
          <a:p>
            <a:r>
              <a:rPr lang="en-US" dirty="0"/>
              <a:t>Closing Text</a:t>
            </a:r>
            <a:br>
              <a:rPr lang="en-US" dirty="0"/>
            </a:br>
            <a:endParaRPr lang="en-US" dirty="0"/>
          </a:p>
        </p:txBody>
      </p:sp>
      <p:sp>
        <p:nvSpPr>
          <p:cNvPr id="4" name="TextBox 2">
            <a:extLst>
              <a:ext uri="{FF2B5EF4-FFF2-40B4-BE49-F238E27FC236}">
                <a16:creationId xmlns:a16="http://schemas.microsoft.com/office/drawing/2014/main" id="{90D11815-972E-0E47-AF04-36848F7A26BE}"/>
              </a:ext>
            </a:extLst>
          </p:cNvPr>
          <p:cNvSpPr txBox="1"/>
          <p:nvPr/>
        </p:nvSpPr>
        <p:spPr>
          <a:xfrm>
            <a:off x="740664" y="4190828"/>
            <a:ext cx="3350341" cy="1015663"/>
          </a:xfrm>
          <a:prstGeom prst="rect">
            <a:avLst/>
          </a:prstGeom>
          <a:noFill/>
        </p:spPr>
        <p:txBody>
          <a:bodyPr wrap="none" rtlCol="0">
            <a:spAutoFit/>
          </a:bodyPr>
          <a:lstStyle/>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Your Name</a:t>
            </a:r>
          </a:p>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Your Title</a:t>
            </a:r>
          </a:p>
          <a:p>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Your contact information</a:t>
            </a:r>
          </a:p>
        </p:txBody>
      </p:sp>
    </p:spTree>
    <p:extLst>
      <p:ext uri="{BB962C8B-B14F-4D97-AF65-F5344CB8AC3E}">
        <p14:creationId xmlns:p14="http://schemas.microsoft.com/office/powerpoint/2010/main" val="3917636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365125"/>
            <a:ext cx="10515600" cy="963803"/>
          </a:xfrm>
        </p:spPr>
        <p:txBody>
          <a:bodyPr>
            <a:normAutofit/>
          </a:bodyPr>
          <a:lstStyle/>
          <a:p>
            <a:r>
              <a:rPr lang="en-US" dirty="0"/>
              <a:t>Who is MACNY?</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838200" y="1253331"/>
            <a:ext cx="5742432" cy="4351338"/>
          </a:xfrm>
        </p:spPr>
        <p:txBody>
          <a:bodyPr/>
          <a:lstStyle/>
          <a:p>
            <a:pPr marL="457200" indent="-457200">
              <a:buFont typeface="Arial" panose="020B0604020202020204" pitchFamily="34" charset="0"/>
              <a:buChar char="•"/>
            </a:pPr>
            <a:r>
              <a:rPr lang="en-US" dirty="0"/>
              <a:t>Manufacturers Association of Central NY</a:t>
            </a:r>
          </a:p>
          <a:p>
            <a:pPr marL="457200" indent="-457200">
              <a:buFont typeface="Arial" panose="020B0604020202020204" pitchFamily="34" charset="0"/>
              <a:buChar char="•"/>
            </a:pPr>
            <a:r>
              <a:rPr lang="en-US" dirty="0"/>
              <a:t>300+ Member Companies</a:t>
            </a:r>
          </a:p>
          <a:p>
            <a:pPr marL="457200" indent="-457200">
              <a:buFont typeface="Arial" panose="020B0604020202020204" pitchFamily="34" charset="0"/>
              <a:buChar char="•"/>
            </a:pPr>
            <a:r>
              <a:rPr lang="en-US" dirty="0"/>
              <a:t>Offer Training, Networking Events, Energy Solutions, Workforce Development</a:t>
            </a:r>
          </a:p>
        </p:txBody>
      </p:sp>
      <p:pic>
        <p:nvPicPr>
          <p:cNvPr id="1026" name="Picture 2" descr="Matt Geitner">
            <a:extLst>
              <a:ext uri="{FF2B5EF4-FFF2-40B4-BE49-F238E27FC236}">
                <a16:creationId xmlns:a16="http://schemas.microsoft.com/office/drawing/2014/main" id="{541AB70E-6DCC-BE65-4764-48C9A9F4A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632" y="219456"/>
            <a:ext cx="2688336" cy="26883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ndy Oehmigen">
            <a:extLst>
              <a:ext uri="{FF2B5EF4-FFF2-40B4-BE49-F238E27FC236}">
                <a16:creationId xmlns:a16="http://schemas.microsoft.com/office/drawing/2014/main" id="{D6E88331-FEA3-CA7E-3C35-04B5555EA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8968" y="176149"/>
            <a:ext cx="2731643" cy="27316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49799F-C5F8-E526-8C8D-E6E1B1E67EA3}"/>
              </a:ext>
            </a:extLst>
          </p:cNvPr>
          <p:cNvSpPr txBox="1"/>
          <p:nvPr/>
        </p:nvSpPr>
        <p:spPr>
          <a:xfrm>
            <a:off x="9397301" y="2967335"/>
            <a:ext cx="2474976" cy="923330"/>
          </a:xfrm>
          <a:prstGeom prst="rect">
            <a:avLst/>
          </a:prstGeom>
          <a:noFill/>
        </p:spPr>
        <p:txBody>
          <a:bodyPr wrap="square" rtlCol="0">
            <a:spAutoFit/>
          </a:bodyPr>
          <a:lstStyle/>
          <a:p>
            <a:pPr algn="ctr"/>
            <a:r>
              <a:rPr lang="en-US" b="0" i="0" dirty="0">
                <a:solidFill>
                  <a:srgbClr val="464646"/>
                </a:solidFill>
                <a:effectLst/>
                <a:latin typeface="Roboto" panose="02000000000000000000" pitchFamily="2" charset="0"/>
              </a:rPr>
              <a:t>Cindy </a:t>
            </a:r>
            <a:r>
              <a:rPr lang="en-US" b="0" i="0" dirty="0" err="1">
                <a:solidFill>
                  <a:srgbClr val="464646"/>
                </a:solidFill>
                <a:effectLst/>
                <a:latin typeface="Roboto" panose="02000000000000000000" pitchFamily="2" charset="0"/>
              </a:rPr>
              <a:t>Oehmigen</a:t>
            </a:r>
            <a:br>
              <a:rPr lang="en-US" dirty="0"/>
            </a:br>
            <a:r>
              <a:rPr lang="en-US" b="0" i="0" dirty="0">
                <a:solidFill>
                  <a:srgbClr val="464646"/>
                </a:solidFill>
                <a:effectLst/>
                <a:latin typeface="Roboto" panose="02000000000000000000" pitchFamily="2" charset="0"/>
              </a:rPr>
              <a:t>Director, Energy &amp; Corporate Services</a:t>
            </a:r>
            <a:endParaRPr lang="en-US" dirty="0"/>
          </a:p>
        </p:txBody>
      </p:sp>
      <p:sp>
        <p:nvSpPr>
          <p:cNvPr id="5" name="TextBox 4">
            <a:extLst>
              <a:ext uri="{FF2B5EF4-FFF2-40B4-BE49-F238E27FC236}">
                <a16:creationId xmlns:a16="http://schemas.microsoft.com/office/drawing/2014/main" id="{8A0B22D3-19CE-295A-C355-1113F4FE8441}"/>
              </a:ext>
            </a:extLst>
          </p:cNvPr>
          <p:cNvSpPr txBox="1"/>
          <p:nvPr/>
        </p:nvSpPr>
        <p:spPr>
          <a:xfrm>
            <a:off x="6687312" y="2967335"/>
            <a:ext cx="2474976" cy="923330"/>
          </a:xfrm>
          <a:prstGeom prst="rect">
            <a:avLst/>
          </a:prstGeom>
          <a:noFill/>
        </p:spPr>
        <p:txBody>
          <a:bodyPr wrap="square" rtlCol="0">
            <a:spAutoFit/>
          </a:bodyPr>
          <a:lstStyle/>
          <a:p>
            <a:pPr algn="ctr"/>
            <a:r>
              <a:rPr lang="en-US" b="0" i="0" dirty="0">
                <a:solidFill>
                  <a:srgbClr val="464646"/>
                </a:solidFill>
                <a:effectLst/>
                <a:latin typeface="Roboto" panose="02000000000000000000" pitchFamily="2" charset="0"/>
              </a:rPr>
              <a:t>Matt </a:t>
            </a:r>
            <a:r>
              <a:rPr lang="en-US" b="0" i="0" dirty="0" err="1">
                <a:solidFill>
                  <a:srgbClr val="464646"/>
                </a:solidFill>
                <a:effectLst/>
                <a:latin typeface="Roboto" panose="02000000000000000000" pitchFamily="2" charset="0"/>
              </a:rPr>
              <a:t>Geitner</a:t>
            </a:r>
            <a:br>
              <a:rPr lang="en-US" dirty="0"/>
            </a:br>
            <a:r>
              <a:rPr lang="en-US" b="0" i="0" dirty="0">
                <a:solidFill>
                  <a:srgbClr val="464646"/>
                </a:solidFill>
                <a:effectLst/>
                <a:latin typeface="Roboto" panose="02000000000000000000" pitchFamily="2" charset="0"/>
              </a:rPr>
              <a:t>Director of Government Relations</a:t>
            </a:r>
            <a:endParaRPr lang="en-US" dirty="0"/>
          </a:p>
        </p:txBody>
      </p:sp>
    </p:spTree>
    <p:extLst>
      <p:ext uri="{BB962C8B-B14F-4D97-AF65-F5344CB8AC3E}">
        <p14:creationId xmlns:p14="http://schemas.microsoft.com/office/powerpoint/2010/main" val="2178992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1071177" y="5733660"/>
            <a:ext cx="5742432" cy="831215"/>
          </a:xfrm>
        </p:spPr>
        <p:txBody>
          <a:bodyPr>
            <a:normAutofit/>
          </a:bodyPr>
          <a:lstStyle/>
          <a:p>
            <a:pPr marL="457200" indent="-457200">
              <a:buFont typeface="Arial" panose="020B0604020202020204" pitchFamily="34" charset="0"/>
              <a:buChar char="•"/>
            </a:pPr>
            <a:r>
              <a:rPr lang="en-US" dirty="0"/>
              <a:t>Manufacturers Alliance of NY</a:t>
            </a:r>
          </a:p>
        </p:txBody>
      </p:sp>
      <p:pic>
        <p:nvPicPr>
          <p:cNvPr id="7" name="Picture 6">
            <a:extLst>
              <a:ext uri="{FF2B5EF4-FFF2-40B4-BE49-F238E27FC236}">
                <a16:creationId xmlns:a16="http://schemas.microsoft.com/office/drawing/2014/main" id="{82C2106F-841D-5132-50BA-A0609AA0B42A}"/>
              </a:ext>
            </a:extLst>
          </p:cNvPr>
          <p:cNvPicPr>
            <a:picLocks noChangeAspect="1"/>
          </p:cNvPicPr>
          <p:nvPr/>
        </p:nvPicPr>
        <p:blipFill>
          <a:blip r:embed="rId3"/>
          <a:stretch>
            <a:fillRect/>
          </a:stretch>
        </p:blipFill>
        <p:spPr>
          <a:xfrm>
            <a:off x="2480656" y="224474"/>
            <a:ext cx="7230687" cy="5592313"/>
          </a:xfrm>
          <a:prstGeom prst="rect">
            <a:avLst/>
          </a:prstGeom>
        </p:spPr>
      </p:pic>
    </p:spTree>
    <p:extLst>
      <p:ext uri="{BB962C8B-B14F-4D97-AF65-F5344CB8AC3E}">
        <p14:creationId xmlns:p14="http://schemas.microsoft.com/office/powerpoint/2010/main" val="294014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Survey Data</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lstStyle/>
          <a:p>
            <a:r>
              <a:rPr lang="en-US" dirty="0"/>
              <a:t>Bullet #1</a:t>
            </a:r>
          </a:p>
          <a:p>
            <a:r>
              <a:rPr lang="en-US" dirty="0"/>
              <a:t>Bullet #2</a:t>
            </a:r>
          </a:p>
          <a:p>
            <a:r>
              <a:rPr lang="en-US" dirty="0"/>
              <a:t>Bullet #3</a:t>
            </a:r>
          </a:p>
        </p:txBody>
      </p:sp>
    </p:spTree>
    <p:extLst>
      <p:ext uri="{BB962C8B-B14F-4D97-AF65-F5344CB8AC3E}">
        <p14:creationId xmlns:p14="http://schemas.microsoft.com/office/powerpoint/2010/main" val="227699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MACNY Newsletter Recommendation</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lstStyle/>
          <a:p>
            <a:r>
              <a:rPr lang="en-US" dirty="0"/>
              <a:t>Bullet #1</a:t>
            </a:r>
          </a:p>
          <a:p>
            <a:r>
              <a:rPr lang="en-US" dirty="0"/>
              <a:t>Bullet #2</a:t>
            </a:r>
          </a:p>
          <a:p>
            <a:r>
              <a:rPr lang="en-US" dirty="0"/>
              <a:t>Bullet #3</a:t>
            </a:r>
          </a:p>
        </p:txBody>
      </p:sp>
    </p:spTree>
    <p:extLst>
      <p:ext uri="{BB962C8B-B14F-4D97-AF65-F5344CB8AC3E}">
        <p14:creationId xmlns:p14="http://schemas.microsoft.com/office/powerpoint/2010/main" val="2429855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252995"/>
            <a:ext cx="10450364" cy="503226"/>
          </a:xfrm>
        </p:spPr>
        <p:txBody>
          <a:bodyPr>
            <a:normAutofit fontScale="90000"/>
          </a:bodyPr>
          <a:lstStyle/>
          <a:p>
            <a:pPr algn="ctr"/>
            <a:r>
              <a:rPr lang="en-US" dirty="0"/>
              <a:t>HARBEC – PRECISION MANUFACTURING COMPANY:</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700053" y="1253331"/>
            <a:ext cx="8062399" cy="4936960"/>
          </a:xfrm>
        </p:spPr>
        <p:txBody>
          <a:bodyPr>
            <a:normAutofit lnSpcReduction="10000"/>
          </a:bodyPr>
          <a:lstStyle/>
          <a:p>
            <a:r>
              <a:rPr lang="en-US" sz="2300" dirty="0" err="1">
                <a:solidFill>
                  <a:srgbClr val="002060"/>
                </a:solidFill>
                <a:latin typeface="+mn-lt"/>
              </a:rPr>
              <a:t>Harbec</a:t>
            </a:r>
            <a:r>
              <a:rPr lang="en-US" sz="2300" dirty="0">
                <a:solidFill>
                  <a:srgbClr val="002060"/>
                </a:solidFill>
                <a:latin typeface="+mn-lt"/>
              </a:rPr>
              <a:t> sources 60% of its energy from wind turbines, 20% from the CCHP system, and 20% from the electric utility.</a:t>
            </a:r>
            <a:br>
              <a:rPr lang="en-US" sz="2300" dirty="0">
                <a:solidFill>
                  <a:srgbClr val="002060"/>
                </a:solidFill>
                <a:latin typeface="+mn-lt"/>
              </a:rPr>
            </a:br>
            <a:endParaRPr lang="en-US" sz="2300" dirty="0">
              <a:solidFill>
                <a:srgbClr val="002060"/>
              </a:solidFill>
              <a:latin typeface="+mn-lt"/>
            </a:endParaRPr>
          </a:p>
          <a:p>
            <a:r>
              <a:rPr lang="en-US" sz="2300" dirty="0">
                <a:solidFill>
                  <a:srgbClr val="002060"/>
                </a:solidFill>
                <a:latin typeface="+mn-lt"/>
              </a:rPr>
              <a:t>Efficiently repurposes heat energy with its air-conditioning system.</a:t>
            </a:r>
            <a:br>
              <a:rPr lang="en-US" sz="2300" dirty="0">
                <a:solidFill>
                  <a:srgbClr val="002060"/>
                </a:solidFill>
                <a:latin typeface="+mn-lt"/>
              </a:rPr>
            </a:br>
            <a:endParaRPr lang="en-US" sz="2300" dirty="0">
              <a:solidFill>
                <a:srgbClr val="002060"/>
              </a:solidFill>
              <a:latin typeface="+mn-lt"/>
            </a:endParaRPr>
          </a:p>
          <a:p>
            <a:r>
              <a:rPr lang="en-US" sz="2300" dirty="0" err="1">
                <a:solidFill>
                  <a:srgbClr val="002060"/>
                </a:solidFill>
                <a:latin typeface="+mn-lt"/>
              </a:rPr>
              <a:t>Harbec's</a:t>
            </a:r>
            <a:r>
              <a:rPr lang="en-US" sz="2300" dirty="0">
                <a:solidFill>
                  <a:srgbClr val="002060"/>
                </a:solidFill>
                <a:latin typeface="+mn-lt"/>
              </a:rPr>
              <a:t> water-neutral practices contribute to sustainability by limiting potable water usage in manufacturing processes.</a:t>
            </a:r>
            <a:br>
              <a:rPr lang="en-US" sz="2300" dirty="0">
                <a:solidFill>
                  <a:srgbClr val="002060"/>
                </a:solidFill>
                <a:latin typeface="+mn-lt"/>
              </a:rPr>
            </a:br>
            <a:endParaRPr lang="en-US" sz="2300" dirty="0">
              <a:solidFill>
                <a:srgbClr val="002060"/>
              </a:solidFill>
              <a:latin typeface="+mn-lt"/>
            </a:endParaRPr>
          </a:p>
          <a:p>
            <a:r>
              <a:rPr lang="en-US" sz="2300" dirty="0">
                <a:solidFill>
                  <a:srgbClr val="002060"/>
                </a:solidFill>
                <a:latin typeface="+mn-lt"/>
              </a:rPr>
              <a:t>Awarded a grant from NYSERDA, it added eight turbines with a combined capacity of 820 kW.</a:t>
            </a:r>
            <a:br>
              <a:rPr lang="en-US" sz="2300" dirty="0">
                <a:solidFill>
                  <a:srgbClr val="002060"/>
                </a:solidFill>
                <a:latin typeface="+mn-lt"/>
              </a:rPr>
            </a:br>
            <a:endParaRPr lang="en-US" sz="2300" dirty="0">
              <a:latin typeface="+mn-lt"/>
            </a:endParaRPr>
          </a:p>
          <a:p>
            <a:endParaRPr lang="en-US" dirty="0"/>
          </a:p>
        </p:txBody>
      </p:sp>
      <p:pic>
        <p:nvPicPr>
          <p:cNvPr id="2050" name="Picture 2" descr="Harbec acquired by Florida company - Rochester ...">
            <a:extLst>
              <a:ext uri="{FF2B5EF4-FFF2-40B4-BE49-F238E27FC236}">
                <a16:creationId xmlns:a16="http://schemas.microsoft.com/office/drawing/2014/main" id="{13FD4734-98E2-5D6A-0D88-20EA0D4A8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217" y="1571921"/>
            <a:ext cx="3651022" cy="334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9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97405" y="148037"/>
            <a:ext cx="10515600" cy="799255"/>
          </a:xfrm>
        </p:spPr>
        <p:txBody>
          <a:bodyPr>
            <a:normAutofit fontScale="90000"/>
          </a:bodyPr>
          <a:lstStyle/>
          <a:p>
            <a:pPr algn="ctr"/>
            <a:r>
              <a:rPr lang="en-US" dirty="0"/>
              <a:t>TESSY  -  PLASTIC PROCESSING COMPANY:</a:t>
            </a:r>
            <a:br>
              <a:rPr lang="en-US" dirty="0"/>
            </a:br>
            <a:r>
              <a:rPr lang="en-US" dirty="0"/>
              <a:t>(Top 20% with Score A-)</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502701" y="1253330"/>
            <a:ext cx="7924252" cy="4890911"/>
          </a:xfrm>
        </p:spPr>
        <p:txBody>
          <a:bodyPr>
            <a:normAutofit fontScale="92500" lnSpcReduction="10000"/>
          </a:bodyPr>
          <a:lstStyle/>
          <a:p>
            <a:r>
              <a:rPr lang="en-US" sz="2400" dirty="0"/>
              <a:t>Efficient Design = Smaller Footprint, Where 8,817 Kg of CO2 emissions projected to save.</a:t>
            </a:r>
          </a:p>
          <a:p>
            <a:pPr marL="0" indent="0">
              <a:buNone/>
            </a:pPr>
            <a:endParaRPr lang="en-US" sz="2400" dirty="0"/>
          </a:p>
          <a:p>
            <a:r>
              <a:rPr lang="en-US" sz="2400" dirty="0"/>
              <a:t>187.56 metric tons of Forest Stewardship Council-certified packaging were used</a:t>
            </a:r>
            <a:r>
              <a:rPr lang="en-US" dirty="0"/>
              <a:t>.</a:t>
            </a:r>
            <a:br>
              <a:rPr lang="en-US" dirty="0"/>
            </a:br>
            <a:endParaRPr lang="en-US" dirty="0"/>
          </a:p>
          <a:p>
            <a:r>
              <a:rPr lang="en-US" sz="2600" dirty="0"/>
              <a:t>Implement closed-loop water cooling systems to decrease water usage.</a:t>
            </a:r>
            <a:br>
              <a:rPr lang="en-US" sz="2600" dirty="0"/>
            </a:br>
            <a:endParaRPr lang="en-US" sz="2600" dirty="0"/>
          </a:p>
          <a:p>
            <a:r>
              <a:rPr lang="en-US" sz="2600" dirty="0"/>
              <a:t>Over 86% of the waste was recycled or reclaimed.</a:t>
            </a:r>
            <a:br>
              <a:rPr lang="en-US" sz="2600" dirty="0"/>
            </a:br>
            <a:endParaRPr lang="en-US" sz="2600" dirty="0"/>
          </a:p>
          <a:p>
            <a:r>
              <a:rPr lang="en-US" sz="2600" dirty="0"/>
              <a:t>49% reduction in GHG emissions intensity.</a:t>
            </a:r>
          </a:p>
        </p:txBody>
      </p:sp>
      <p:pic>
        <p:nvPicPr>
          <p:cNvPr id="7" name="Picture 6">
            <a:extLst>
              <a:ext uri="{FF2B5EF4-FFF2-40B4-BE49-F238E27FC236}">
                <a16:creationId xmlns:a16="http://schemas.microsoft.com/office/drawing/2014/main" id="{1CE8C3F6-8C0E-05FC-1E29-368687124782}"/>
              </a:ext>
            </a:extLst>
          </p:cNvPr>
          <p:cNvPicPr>
            <a:picLocks noChangeAspect="1"/>
          </p:cNvPicPr>
          <p:nvPr/>
        </p:nvPicPr>
        <p:blipFill>
          <a:blip r:embed="rId3"/>
          <a:stretch>
            <a:fillRect/>
          </a:stretch>
        </p:blipFill>
        <p:spPr>
          <a:xfrm>
            <a:off x="8478944" y="4137977"/>
            <a:ext cx="3280804" cy="1874697"/>
          </a:xfrm>
          <a:prstGeom prst="rect">
            <a:avLst/>
          </a:prstGeom>
        </p:spPr>
      </p:pic>
      <p:pic>
        <p:nvPicPr>
          <p:cNvPr id="3074" name="Picture 2" descr="Tessy Plastics Expands Elbridge Facilities - Medical Design Briefs">
            <a:extLst>
              <a:ext uri="{FF2B5EF4-FFF2-40B4-BE49-F238E27FC236}">
                <a16:creationId xmlns:a16="http://schemas.microsoft.com/office/drawing/2014/main" id="{A9083DDD-192A-AF9F-E759-7BEDC42B9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6953" y="1396990"/>
            <a:ext cx="3332795" cy="187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343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97405" y="148037"/>
            <a:ext cx="10515600" cy="799255"/>
          </a:xfrm>
        </p:spPr>
        <p:txBody>
          <a:bodyPr>
            <a:normAutofit fontScale="90000"/>
          </a:bodyPr>
          <a:lstStyle/>
          <a:p>
            <a:pPr algn="ctr"/>
            <a:r>
              <a:rPr lang="en-US" dirty="0"/>
              <a:t>NOVELIS CORP - ALUMINUM SOLUTIONS AND RECYCLING:</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502701" y="1170959"/>
            <a:ext cx="7437449" cy="4808822"/>
          </a:xfrm>
        </p:spPr>
        <p:txBody>
          <a:bodyPr>
            <a:normAutofit/>
          </a:bodyPr>
          <a:lstStyle/>
          <a:p>
            <a:r>
              <a:rPr lang="en-US" sz="2400" dirty="0"/>
              <a:t>Their key strategies include reducing carbon emissions by incorporating recycled aluminum.</a:t>
            </a:r>
            <a:br>
              <a:rPr lang="en-US" sz="2400" dirty="0"/>
            </a:br>
            <a:endParaRPr lang="en-US" sz="2400" dirty="0"/>
          </a:p>
          <a:p>
            <a:r>
              <a:rPr lang="en-US" sz="2400" dirty="0"/>
              <a:t>With an impressive global average recycled content of 61%, it stands out as a leading recycler.</a:t>
            </a:r>
            <a:br>
              <a:rPr lang="en-US" sz="2400" dirty="0"/>
            </a:br>
            <a:endParaRPr lang="en-US" sz="2600" dirty="0"/>
          </a:p>
          <a:p>
            <a:r>
              <a:rPr lang="en-US" sz="2600" dirty="0"/>
              <a:t>30% CO2 footprint reduction goal by 2026.</a:t>
            </a:r>
            <a:br>
              <a:rPr lang="en-US" sz="2600" dirty="0"/>
            </a:br>
            <a:endParaRPr lang="en-US" sz="2600" dirty="0"/>
          </a:p>
          <a:p>
            <a:r>
              <a:rPr lang="en-US" sz="2600" dirty="0"/>
              <a:t>Reduce waste to landfill intensity by 20% by 2026.</a:t>
            </a:r>
          </a:p>
        </p:txBody>
      </p:sp>
      <p:pic>
        <p:nvPicPr>
          <p:cNvPr id="5" name="Picture 4">
            <a:extLst>
              <a:ext uri="{FF2B5EF4-FFF2-40B4-BE49-F238E27FC236}">
                <a16:creationId xmlns:a16="http://schemas.microsoft.com/office/drawing/2014/main" id="{15F7BC7C-6BEE-174E-8F0C-0A6F04E51381}"/>
              </a:ext>
            </a:extLst>
          </p:cNvPr>
          <p:cNvPicPr>
            <a:picLocks noChangeAspect="1"/>
          </p:cNvPicPr>
          <p:nvPr/>
        </p:nvPicPr>
        <p:blipFill>
          <a:blip r:embed="rId3"/>
          <a:stretch>
            <a:fillRect/>
          </a:stretch>
        </p:blipFill>
        <p:spPr>
          <a:xfrm>
            <a:off x="8051982" y="4312390"/>
            <a:ext cx="4075651" cy="1562137"/>
          </a:xfrm>
          <a:prstGeom prst="rect">
            <a:avLst/>
          </a:prstGeom>
        </p:spPr>
      </p:pic>
      <p:pic>
        <p:nvPicPr>
          <p:cNvPr id="4098" name="Picture 2">
            <a:extLst>
              <a:ext uri="{FF2B5EF4-FFF2-40B4-BE49-F238E27FC236}">
                <a16:creationId xmlns:a16="http://schemas.microsoft.com/office/drawing/2014/main" id="{3444A41D-1B4E-615F-7A3C-783E229746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304"/>
          <a:stretch/>
        </p:blipFill>
        <p:spPr bwMode="auto">
          <a:xfrm>
            <a:off x="8136954" y="1105175"/>
            <a:ext cx="3276051" cy="190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95315"/>
      </p:ext>
    </p:extLst>
  </p:cSld>
  <p:clrMapOvr>
    <a:masterClrMapping/>
  </p:clrMapOvr>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9175</TotalTime>
  <Words>728</Words>
  <Application>Microsoft Office PowerPoint</Application>
  <PresentationFormat>Widescreen</PresentationFormat>
  <Paragraphs>142</Paragraphs>
  <Slides>27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Georgia</vt:lpstr>
      <vt:lpstr>Roboto</vt:lpstr>
      <vt:lpstr>System Font Regular</vt:lpstr>
      <vt:lpstr>Verdana</vt:lpstr>
      <vt:lpstr>Wingdings</vt:lpstr>
      <vt:lpstr>Office Theme</vt:lpstr>
      <vt:lpstr>MACNY &amp; Green Energy in the CNY Region</vt:lpstr>
      <vt:lpstr>Agenda</vt:lpstr>
      <vt:lpstr>Who is MACNY?</vt:lpstr>
      <vt:lpstr>PowerPoint Presentation</vt:lpstr>
      <vt:lpstr>Survey Data</vt:lpstr>
      <vt:lpstr>MACNY Newsletter Recommendation</vt:lpstr>
      <vt:lpstr>HARBEC – PRECISION MANUFACTURING COMPANY:</vt:lpstr>
      <vt:lpstr>TESSY  -  PLASTIC PROCESSING COMPANY: (Top 20% with Score A-)</vt:lpstr>
      <vt:lpstr>NOVELIS CORP - ALUMINUM SOLUTIONS AND RECYCLING:</vt:lpstr>
      <vt:lpstr>NOVELIS CORP - ALUMINUM SOLUTIONS AND RECYCLING:</vt:lpstr>
      <vt:lpstr>SOURCES:</vt:lpstr>
      <vt:lpstr>Green Energy Project #1 - Solar </vt:lpstr>
      <vt:lpstr>Green Energy Project #2 - Wind </vt:lpstr>
      <vt:lpstr>Hotel Skylar - Geothermal </vt:lpstr>
      <vt:lpstr>Conclusion - Recommendation </vt:lpstr>
      <vt:lpstr>Title Goes Here  (Example of Bar Graph in a Text Only Slide)</vt:lpstr>
      <vt:lpstr>Title Goes Here  (Example of a Pie Chart in a Text Only Slide)</vt:lpstr>
      <vt:lpstr>Title Goes Here  (Example of a Table Slide)</vt:lpstr>
      <vt:lpstr>Title Goes Here  (Example of a Picture Only Slide)</vt:lpstr>
      <vt:lpstr>Single Heading or  Impact Statement Here (Example of Title Only Slide)</vt:lpstr>
      <vt:lpstr>Section Title Here</vt:lpstr>
      <vt:lpstr>Section Title Here </vt:lpstr>
      <vt:lpstr>Section Title Here</vt:lpstr>
      <vt:lpstr>Section Title Here</vt:lpstr>
      <vt:lpstr>Closing Text</vt:lpstr>
      <vt:lpstr>Closing Text </vt:lpstr>
      <vt:lpstr>Closing Text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Jayaprakash Chandran Govindhasamy Shankar</cp:lastModifiedBy>
  <cp:revision>138</cp:revision>
  <dcterms:created xsi:type="dcterms:W3CDTF">2019-07-05T14:23:44Z</dcterms:created>
  <dcterms:modified xsi:type="dcterms:W3CDTF">2023-11-28T00:26:32Z</dcterms:modified>
</cp:coreProperties>
</file>